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9"/>
  </p:notesMasterIdLst>
  <p:sldIdLst>
    <p:sldId id="256" r:id="rId2"/>
    <p:sldId id="306" r:id="rId3"/>
    <p:sldId id="322" r:id="rId4"/>
    <p:sldId id="318" r:id="rId5"/>
    <p:sldId id="307" r:id="rId6"/>
    <p:sldId id="308" r:id="rId7"/>
    <p:sldId id="342" r:id="rId8"/>
    <p:sldId id="309" r:id="rId9"/>
    <p:sldId id="310" r:id="rId10"/>
    <p:sldId id="311" r:id="rId11"/>
    <p:sldId id="346" r:id="rId12"/>
    <p:sldId id="313" r:id="rId13"/>
    <p:sldId id="323" r:id="rId14"/>
    <p:sldId id="324" r:id="rId15"/>
    <p:sldId id="317" r:id="rId16"/>
    <p:sldId id="349" r:id="rId17"/>
    <p:sldId id="320" r:id="rId18"/>
    <p:sldId id="321" r:id="rId19"/>
    <p:sldId id="345" r:id="rId20"/>
    <p:sldId id="319" r:id="rId21"/>
    <p:sldId id="305" r:id="rId22"/>
    <p:sldId id="325" r:id="rId23"/>
    <p:sldId id="343" r:id="rId24"/>
    <p:sldId id="344" r:id="rId25"/>
    <p:sldId id="338" r:id="rId26"/>
    <p:sldId id="339" r:id="rId27"/>
    <p:sldId id="326" r:id="rId28"/>
    <p:sldId id="327" r:id="rId29"/>
    <p:sldId id="328" r:id="rId30"/>
    <p:sldId id="329" r:id="rId31"/>
    <p:sldId id="341" r:id="rId32"/>
    <p:sldId id="330" r:id="rId33"/>
    <p:sldId id="332" r:id="rId34"/>
    <p:sldId id="331" r:id="rId35"/>
    <p:sldId id="333" r:id="rId36"/>
    <p:sldId id="334" r:id="rId37"/>
    <p:sldId id="335" r:id="rId3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F511ECA-2B24-4998-A0E2-E2DF8807CBB1}" v="16" dt="2024-04-15T11:13:40.70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78" d="100"/>
          <a:sy n="78" d="100"/>
        </p:scale>
        <p:origin x="1594" y="6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45"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OOMURUGAN C" userId="25c41a271530f0a5" providerId="LiveId" clId="{EF511ECA-2B24-4998-A0E2-E2DF8807CBB1}"/>
    <pc:docChg chg="undo custSel addSld delSld modSld">
      <pc:chgData name="POOMURUGAN C" userId="25c41a271530f0a5" providerId="LiveId" clId="{EF511ECA-2B24-4998-A0E2-E2DF8807CBB1}" dt="2024-04-15T11:13:46.402" v="471" actId="47"/>
      <pc:docMkLst>
        <pc:docMk/>
      </pc:docMkLst>
      <pc:sldChg chg="modSp mod">
        <pc:chgData name="POOMURUGAN C" userId="25c41a271530f0a5" providerId="LiveId" clId="{EF511ECA-2B24-4998-A0E2-E2DF8807CBB1}" dt="2024-04-15T09:41:40.402" v="273" actId="20577"/>
        <pc:sldMkLst>
          <pc:docMk/>
          <pc:sldMk cId="0" sldId="307"/>
        </pc:sldMkLst>
        <pc:spChg chg="mod">
          <ac:chgData name="POOMURUGAN C" userId="25c41a271530f0a5" providerId="LiveId" clId="{EF511ECA-2B24-4998-A0E2-E2DF8807CBB1}" dt="2024-04-15T09:41:40.402" v="273" actId="20577"/>
          <ac:spMkLst>
            <pc:docMk/>
            <pc:sldMk cId="0" sldId="307"/>
            <ac:spMk id="10" creationId="{0B844CEC-296B-3DFE-C424-A4C30782EA56}"/>
          </ac:spMkLst>
        </pc:spChg>
      </pc:sldChg>
      <pc:sldChg chg="modSp mod">
        <pc:chgData name="POOMURUGAN C" userId="25c41a271530f0a5" providerId="LiveId" clId="{EF511ECA-2B24-4998-A0E2-E2DF8807CBB1}" dt="2024-04-15T10:22:48.203" v="465" actId="14100"/>
        <pc:sldMkLst>
          <pc:docMk/>
          <pc:sldMk cId="0" sldId="309"/>
        </pc:sldMkLst>
        <pc:spChg chg="mod">
          <ac:chgData name="POOMURUGAN C" userId="25c41a271530f0a5" providerId="LiveId" clId="{EF511ECA-2B24-4998-A0E2-E2DF8807CBB1}" dt="2024-04-15T10:22:48.203" v="465" actId="14100"/>
          <ac:spMkLst>
            <pc:docMk/>
            <pc:sldMk cId="0" sldId="309"/>
            <ac:spMk id="7" creationId="{09FBBA30-31C6-C7BA-F5C3-AF5834CC9C8E}"/>
          </ac:spMkLst>
        </pc:spChg>
      </pc:sldChg>
      <pc:sldChg chg="modSp mod">
        <pc:chgData name="POOMURUGAN C" userId="25c41a271530f0a5" providerId="LiveId" clId="{EF511ECA-2B24-4998-A0E2-E2DF8807CBB1}" dt="2024-04-15T10:24:07.405" v="467" actId="14100"/>
        <pc:sldMkLst>
          <pc:docMk/>
          <pc:sldMk cId="0" sldId="311"/>
        </pc:sldMkLst>
        <pc:spChg chg="mod">
          <ac:chgData name="POOMURUGAN C" userId="25c41a271530f0a5" providerId="LiveId" clId="{EF511ECA-2B24-4998-A0E2-E2DF8807CBB1}" dt="2024-04-15T09:44:19.872" v="283" actId="1036"/>
          <ac:spMkLst>
            <pc:docMk/>
            <pc:sldMk cId="0" sldId="311"/>
            <ac:spMk id="4" creationId="{0C85D34E-63AD-487F-51DB-3124EE9B71C8}"/>
          </ac:spMkLst>
        </pc:spChg>
        <pc:picChg chg="mod modCrop">
          <ac:chgData name="POOMURUGAN C" userId="25c41a271530f0a5" providerId="LiveId" clId="{EF511ECA-2B24-4998-A0E2-E2DF8807CBB1}" dt="2024-04-15T10:24:07.405" v="467" actId="14100"/>
          <ac:picMkLst>
            <pc:docMk/>
            <pc:sldMk cId="0" sldId="311"/>
            <ac:picMk id="8" creationId="{247058ED-BA30-63AB-9D3E-E639F836FEB5}"/>
          </ac:picMkLst>
        </pc:picChg>
      </pc:sldChg>
      <pc:sldChg chg="addSp delSp modSp mod">
        <pc:chgData name="POOMURUGAN C" userId="25c41a271530f0a5" providerId="LiveId" clId="{EF511ECA-2B24-4998-A0E2-E2DF8807CBB1}" dt="2024-04-15T10:09:59.968" v="431" actId="1076"/>
        <pc:sldMkLst>
          <pc:docMk/>
          <pc:sldMk cId="0" sldId="313"/>
        </pc:sldMkLst>
        <pc:picChg chg="add mod modCrop">
          <ac:chgData name="POOMURUGAN C" userId="25c41a271530f0a5" providerId="LiveId" clId="{EF511ECA-2B24-4998-A0E2-E2DF8807CBB1}" dt="2024-04-15T10:09:59.968" v="431" actId="1076"/>
          <ac:picMkLst>
            <pc:docMk/>
            <pc:sldMk cId="0" sldId="313"/>
            <ac:picMk id="3" creationId="{4BD02C8B-1A07-A3E6-8405-30B2C9F064AE}"/>
          </ac:picMkLst>
        </pc:picChg>
        <pc:picChg chg="del">
          <ac:chgData name="POOMURUGAN C" userId="25c41a271530f0a5" providerId="LiveId" clId="{EF511ECA-2B24-4998-A0E2-E2DF8807CBB1}" dt="2024-04-15T08:51:44.628" v="1" actId="478"/>
          <ac:picMkLst>
            <pc:docMk/>
            <pc:sldMk cId="0" sldId="313"/>
            <ac:picMk id="8" creationId="{B332AAD4-CD4F-4FC2-EED9-CF7CBDC13F1D}"/>
          </ac:picMkLst>
        </pc:picChg>
      </pc:sldChg>
      <pc:sldChg chg="modSp mod">
        <pc:chgData name="POOMURUGAN C" userId="25c41a271530f0a5" providerId="LiveId" clId="{EF511ECA-2B24-4998-A0E2-E2DF8807CBB1}" dt="2024-04-15T09:05:11.358" v="40" actId="1076"/>
        <pc:sldMkLst>
          <pc:docMk/>
          <pc:sldMk cId="0" sldId="317"/>
        </pc:sldMkLst>
        <pc:spChg chg="mod">
          <ac:chgData name="POOMURUGAN C" userId="25c41a271530f0a5" providerId="LiveId" clId="{EF511ECA-2B24-4998-A0E2-E2DF8807CBB1}" dt="2024-04-15T09:05:11.358" v="40" actId="1076"/>
          <ac:spMkLst>
            <pc:docMk/>
            <pc:sldMk cId="0" sldId="317"/>
            <ac:spMk id="9" creationId="{EF569E6A-5F34-AB9C-1EB2-1E45BE9468B6}"/>
          </ac:spMkLst>
        </pc:spChg>
      </pc:sldChg>
      <pc:sldChg chg="addSp delSp modSp mod">
        <pc:chgData name="POOMURUGAN C" userId="25c41a271530f0a5" providerId="LiveId" clId="{EF511ECA-2B24-4998-A0E2-E2DF8807CBB1}" dt="2024-04-15T09:52:01.490" v="402" actId="113"/>
        <pc:sldMkLst>
          <pc:docMk/>
          <pc:sldMk cId="204638651" sldId="320"/>
        </pc:sldMkLst>
        <pc:spChg chg="add del mod">
          <ac:chgData name="POOMURUGAN C" userId="25c41a271530f0a5" providerId="LiveId" clId="{EF511ECA-2B24-4998-A0E2-E2DF8807CBB1}" dt="2024-04-15T09:51:18.271" v="378" actId="478"/>
          <ac:spMkLst>
            <pc:docMk/>
            <pc:sldMk cId="204638651" sldId="320"/>
            <ac:spMk id="4" creationId="{801B0D5D-B6A6-8E55-533B-B64F9387D604}"/>
          </ac:spMkLst>
        </pc:spChg>
        <pc:spChg chg="add mod">
          <ac:chgData name="POOMURUGAN C" userId="25c41a271530f0a5" providerId="LiveId" clId="{EF511ECA-2B24-4998-A0E2-E2DF8807CBB1}" dt="2024-04-15T09:52:01.490" v="402" actId="113"/>
          <ac:spMkLst>
            <pc:docMk/>
            <pc:sldMk cId="204638651" sldId="320"/>
            <ac:spMk id="5" creationId="{CDA08187-306D-BC6B-8AEC-F1668C460F27}"/>
          </ac:spMkLst>
        </pc:spChg>
        <pc:picChg chg="mod modCrop">
          <ac:chgData name="POOMURUGAN C" userId="25c41a271530f0a5" providerId="LiveId" clId="{EF511ECA-2B24-4998-A0E2-E2DF8807CBB1}" dt="2024-04-15T09:51:34.210" v="379" actId="732"/>
          <ac:picMkLst>
            <pc:docMk/>
            <pc:sldMk cId="204638651" sldId="320"/>
            <ac:picMk id="7" creationId="{EF935817-0247-EEBD-F47E-DA9BCAA83D77}"/>
          </ac:picMkLst>
        </pc:picChg>
      </pc:sldChg>
      <pc:sldChg chg="modSp mod">
        <pc:chgData name="POOMURUGAN C" userId="25c41a271530f0a5" providerId="LiveId" clId="{EF511ECA-2B24-4998-A0E2-E2DF8807CBB1}" dt="2024-04-15T09:52:35.213" v="411" actId="20577"/>
        <pc:sldMkLst>
          <pc:docMk/>
          <pc:sldMk cId="340842309" sldId="321"/>
        </pc:sldMkLst>
        <pc:spChg chg="mod">
          <ac:chgData name="POOMURUGAN C" userId="25c41a271530f0a5" providerId="LiveId" clId="{EF511ECA-2B24-4998-A0E2-E2DF8807CBB1}" dt="2024-04-15T09:52:35.213" v="411" actId="20577"/>
          <ac:spMkLst>
            <pc:docMk/>
            <pc:sldMk cId="340842309" sldId="321"/>
            <ac:spMk id="6" creationId="{DCD2C939-D752-524C-B1F8-BEEAA3BBD463}"/>
          </ac:spMkLst>
        </pc:spChg>
      </pc:sldChg>
      <pc:sldChg chg="modSp mod">
        <pc:chgData name="POOMURUGAN C" userId="25c41a271530f0a5" providerId="LiveId" clId="{EF511ECA-2B24-4998-A0E2-E2DF8807CBB1}" dt="2024-04-15T09:49:25.840" v="328" actId="207"/>
        <pc:sldMkLst>
          <pc:docMk/>
          <pc:sldMk cId="2606269575" sldId="324"/>
        </pc:sldMkLst>
        <pc:spChg chg="mod">
          <ac:chgData name="POOMURUGAN C" userId="25c41a271530f0a5" providerId="LiveId" clId="{EF511ECA-2B24-4998-A0E2-E2DF8807CBB1}" dt="2024-04-15T09:48:06.108" v="294" actId="14100"/>
          <ac:spMkLst>
            <pc:docMk/>
            <pc:sldMk cId="2606269575" sldId="324"/>
            <ac:spMk id="7" creationId="{991D8958-82A1-2B2F-3DF3-A71B1F8A2534}"/>
          </ac:spMkLst>
        </pc:spChg>
        <pc:spChg chg="mod">
          <ac:chgData name="POOMURUGAN C" userId="25c41a271530f0a5" providerId="LiveId" clId="{EF511ECA-2B24-4998-A0E2-E2DF8807CBB1}" dt="2024-04-15T09:49:25.840" v="328" actId="207"/>
          <ac:spMkLst>
            <pc:docMk/>
            <pc:sldMk cId="2606269575" sldId="324"/>
            <ac:spMk id="31" creationId="{33B51E34-F3A2-2479-28EC-DFD898A4CAF8}"/>
          </ac:spMkLst>
        </pc:spChg>
      </pc:sldChg>
      <pc:sldChg chg="addSp modSp">
        <pc:chgData name="POOMURUGAN C" userId="25c41a271530f0a5" providerId="LiveId" clId="{EF511ECA-2B24-4998-A0E2-E2DF8807CBB1}" dt="2024-04-15T09:55:33.796" v="423"/>
        <pc:sldMkLst>
          <pc:docMk/>
          <pc:sldMk cId="3457656831" sldId="344"/>
        </pc:sldMkLst>
        <pc:picChg chg="add mod">
          <ac:chgData name="POOMURUGAN C" userId="25c41a271530f0a5" providerId="LiveId" clId="{EF511ECA-2B24-4998-A0E2-E2DF8807CBB1}" dt="2024-04-15T09:55:33.796" v="423"/>
          <ac:picMkLst>
            <pc:docMk/>
            <pc:sldMk cId="3457656831" sldId="344"/>
            <ac:picMk id="2" creationId="{69E7B857-89D5-7C9E-32D1-F486F63221C1}"/>
          </ac:picMkLst>
        </pc:picChg>
      </pc:sldChg>
      <pc:sldChg chg="addSp delSp modSp add mod">
        <pc:chgData name="POOMURUGAN C" userId="25c41a271530f0a5" providerId="LiveId" clId="{EF511ECA-2B24-4998-A0E2-E2DF8807CBB1}" dt="2024-04-15T09:53:10.009" v="422" actId="20577"/>
        <pc:sldMkLst>
          <pc:docMk/>
          <pc:sldMk cId="4238276579" sldId="345"/>
        </pc:sldMkLst>
        <pc:spChg chg="mod">
          <ac:chgData name="POOMURUGAN C" userId="25c41a271530f0a5" providerId="LiveId" clId="{EF511ECA-2B24-4998-A0E2-E2DF8807CBB1}" dt="2024-04-15T09:14:38.335" v="267" actId="1076"/>
          <ac:spMkLst>
            <pc:docMk/>
            <pc:sldMk cId="4238276579" sldId="345"/>
            <ac:spMk id="3" creationId="{13370F02-E817-707A-DEC8-F6750C39A952}"/>
          </ac:spMkLst>
        </pc:spChg>
        <pc:spChg chg="add mod">
          <ac:chgData name="POOMURUGAN C" userId="25c41a271530f0a5" providerId="LiveId" clId="{EF511ECA-2B24-4998-A0E2-E2DF8807CBB1}" dt="2024-04-15T09:53:10.009" v="422" actId="20577"/>
          <ac:spMkLst>
            <pc:docMk/>
            <pc:sldMk cId="4238276579" sldId="345"/>
            <ac:spMk id="4" creationId="{B58EBD33-5A08-F572-80E9-151B218D3110}"/>
          </ac:spMkLst>
        </pc:spChg>
        <pc:spChg chg="del mod">
          <ac:chgData name="POOMURUGAN C" userId="25c41a271530f0a5" providerId="LiveId" clId="{EF511ECA-2B24-4998-A0E2-E2DF8807CBB1}" dt="2024-04-15T09:10:37.745" v="78" actId="478"/>
          <ac:spMkLst>
            <pc:docMk/>
            <pc:sldMk cId="4238276579" sldId="345"/>
            <ac:spMk id="5" creationId="{A8B00A88-6F64-1106-C3F8-6D99A7149B2B}"/>
          </ac:spMkLst>
        </pc:spChg>
        <pc:spChg chg="del">
          <ac:chgData name="POOMURUGAN C" userId="25c41a271530f0a5" providerId="LiveId" clId="{EF511ECA-2B24-4998-A0E2-E2DF8807CBB1}" dt="2024-04-15T09:09:16.827" v="42" actId="478"/>
          <ac:spMkLst>
            <pc:docMk/>
            <pc:sldMk cId="4238276579" sldId="345"/>
            <ac:spMk id="6" creationId="{DCD2C939-D752-524C-B1F8-BEEAA3BBD463}"/>
          </ac:spMkLst>
        </pc:spChg>
        <pc:picChg chg="add mod modCrop">
          <ac:chgData name="POOMURUGAN C" userId="25c41a271530f0a5" providerId="LiveId" clId="{EF511ECA-2B24-4998-A0E2-E2DF8807CBB1}" dt="2024-04-15T09:14:31.570" v="265" actId="1035"/>
          <ac:picMkLst>
            <pc:docMk/>
            <pc:sldMk cId="4238276579" sldId="345"/>
            <ac:picMk id="2" creationId="{AC93EFE3-9098-DA00-56BF-D8F664763115}"/>
          </ac:picMkLst>
        </pc:picChg>
        <pc:picChg chg="add mod modCrop">
          <ac:chgData name="POOMURUGAN C" userId="25c41a271530f0a5" providerId="LiveId" clId="{EF511ECA-2B24-4998-A0E2-E2DF8807CBB1}" dt="2024-04-15T09:14:34.275" v="266" actId="1076"/>
          <ac:picMkLst>
            <pc:docMk/>
            <pc:sldMk cId="4238276579" sldId="345"/>
            <ac:picMk id="8" creationId="{9A2EFE64-D4A2-1EA6-A6B3-C699D7466FCD}"/>
          </ac:picMkLst>
        </pc:picChg>
        <pc:cxnChg chg="add mod">
          <ac:chgData name="POOMURUGAN C" userId="25c41a271530f0a5" providerId="LiveId" clId="{EF511ECA-2B24-4998-A0E2-E2DF8807CBB1}" dt="2024-04-15T09:14:31.570" v="265" actId="1035"/>
          <ac:cxnSpMkLst>
            <pc:docMk/>
            <pc:sldMk cId="4238276579" sldId="345"/>
            <ac:cxnSpMk id="7" creationId="{A2B2B2C4-CB59-3ABF-F8B4-610756D8B315}"/>
          </ac:cxnSpMkLst>
        </pc:cxnChg>
      </pc:sldChg>
      <pc:sldChg chg="addSp delSp modSp add mod">
        <pc:chgData name="POOMURUGAN C" userId="25c41a271530f0a5" providerId="LiveId" clId="{EF511ECA-2B24-4998-A0E2-E2DF8807CBB1}" dt="2024-04-15T10:18:42.883" v="445" actId="1076"/>
        <pc:sldMkLst>
          <pc:docMk/>
          <pc:sldMk cId="332124455" sldId="346"/>
        </pc:sldMkLst>
        <pc:spChg chg="del">
          <ac:chgData name="POOMURUGAN C" userId="25c41a271530f0a5" providerId="LiveId" clId="{EF511ECA-2B24-4998-A0E2-E2DF8807CBB1}" dt="2024-04-15T10:15:28.180" v="437" actId="478"/>
          <ac:spMkLst>
            <pc:docMk/>
            <pc:sldMk cId="332124455" sldId="346"/>
            <ac:spMk id="4" creationId="{0C85D34E-63AD-487F-51DB-3124EE9B71C8}"/>
          </ac:spMkLst>
        </pc:spChg>
        <pc:spChg chg="del">
          <ac:chgData name="POOMURUGAN C" userId="25c41a271530f0a5" providerId="LiveId" clId="{EF511ECA-2B24-4998-A0E2-E2DF8807CBB1}" dt="2024-04-15T10:15:21.089" v="434" actId="478"/>
          <ac:spMkLst>
            <pc:docMk/>
            <pc:sldMk cId="332124455" sldId="346"/>
            <ac:spMk id="9" creationId="{541911D7-6771-8AA8-0027-814282EF6629}"/>
          </ac:spMkLst>
        </pc:spChg>
        <pc:spChg chg="del">
          <ac:chgData name="POOMURUGAN C" userId="25c41a271530f0a5" providerId="LiveId" clId="{EF511ECA-2B24-4998-A0E2-E2DF8807CBB1}" dt="2024-04-15T10:15:24.009" v="436" actId="478"/>
          <ac:spMkLst>
            <pc:docMk/>
            <pc:sldMk cId="332124455" sldId="346"/>
            <ac:spMk id="10" creationId="{0E0C87C7-7ABD-BA3B-8AA6-07D0FB7FB787}"/>
          </ac:spMkLst>
        </pc:spChg>
        <pc:picChg chg="del">
          <ac:chgData name="POOMURUGAN C" userId="25c41a271530f0a5" providerId="LiveId" clId="{EF511ECA-2B24-4998-A0E2-E2DF8807CBB1}" dt="2024-04-15T10:15:21.623" v="435" actId="478"/>
          <ac:picMkLst>
            <pc:docMk/>
            <pc:sldMk cId="332124455" sldId="346"/>
            <ac:picMk id="3" creationId="{DB39F4F6-A0B3-0B6E-E67C-544591034077}"/>
          </ac:picMkLst>
        </pc:picChg>
        <pc:picChg chg="add del mod">
          <ac:chgData name="POOMURUGAN C" userId="25c41a271530f0a5" providerId="LiveId" clId="{EF511ECA-2B24-4998-A0E2-E2DF8807CBB1}" dt="2024-04-15T10:18:20.003" v="441" actId="478"/>
          <ac:picMkLst>
            <pc:docMk/>
            <pc:sldMk cId="332124455" sldId="346"/>
            <ac:picMk id="5" creationId="{2BE3ECB1-9CD2-1EAA-1B37-158C969A4CDA}"/>
          </ac:picMkLst>
        </pc:picChg>
        <pc:picChg chg="add mod modCrop">
          <ac:chgData name="POOMURUGAN C" userId="25c41a271530f0a5" providerId="LiveId" clId="{EF511ECA-2B24-4998-A0E2-E2DF8807CBB1}" dt="2024-04-15T10:18:42.883" v="445" actId="1076"/>
          <ac:picMkLst>
            <pc:docMk/>
            <pc:sldMk cId="332124455" sldId="346"/>
            <ac:picMk id="7" creationId="{FE1186A3-BCCE-C2DA-A13D-EB055AC5845C}"/>
          </ac:picMkLst>
        </pc:picChg>
        <pc:picChg chg="del">
          <ac:chgData name="POOMURUGAN C" userId="25c41a271530f0a5" providerId="LiveId" clId="{EF511ECA-2B24-4998-A0E2-E2DF8807CBB1}" dt="2024-04-15T10:15:19.600" v="433" actId="478"/>
          <ac:picMkLst>
            <pc:docMk/>
            <pc:sldMk cId="332124455" sldId="346"/>
            <ac:picMk id="8" creationId="{247058ED-BA30-63AB-9D3E-E639F836FEB5}"/>
          </ac:picMkLst>
        </pc:picChg>
      </pc:sldChg>
      <pc:sldChg chg="addSp delSp modSp add del mod">
        <pc:chgData name="POOMURUGAN C" userId="25c41a271530f0a5" providerId="LiveId" clId="{EF511ECA-2B24-4998-A0E2-E2DF8807CBB1}" dt="2024-04-15T11:13:46.402" v="471" actId="47"/>
        <pc:sldMkLst>
          <pc:docMk/>
          <pc:sldMk cId="3810433924" sldId="347"/>
        </pc:sldMkLst>
        <pc:picChg chg="add mod">
          <ac:chgData name="POOMURUGAN C" userId="25c41a271530f0a5" providerId="LiveId" clId="{EF511ECA-2B24-4998-A0E2-E2DF8807CBB1}" dt="2024-04-15T10:21:30.867" v="452" actId="1076"/>
          <ac:picMkLst>
            <pc:docMk/>
            <pc:sldMk cId="3810433924" sldId="347"/>
            <ac:picMk id="2" creationId="{36B941C9-0BEE-FEC6-1681-AB573FCAA70E}"/>
          </ac:picMkLst>
        </pc:picChg>
        <pc:picChg chg="add mod">
          <ac:chgData name="POOMURUGAN C" userId="25c41a271530f0a5" providerId="LiveId" clId="{EF511ECA-2B24-4998-A0E2-E2DF8807CBB1}" dt="2024-04-15T10:21:28.890" v="451" actId="1076"/>
          <ac:picMkLst>
            <pc:docMk/>
            <pc:sldMk cId="3810433924" sldId="347"/>
            <ac:picMk id="4" creationId="{6F34647A-D337-5D3F-BB35-F11B8EC12E93}"/>
          </ac:picMkLst>
        </pc:picChg>
        <pc:picChg chg="del">
          <ac:chgData name="POOMURUGAN C" userId="25c41a271530f0a5" providerId="LiveId" clId="{EF511ECA-2B24-4998-A0E2-E2DF8807CBB1}" dt="2024-04-15T10:20:44.449" v="447" actId="478"/>
          <ac:picMkLst>
            <pc:docMk/>
            <pc:sldMk cId="3810433924" sldId="347"/>
            <ac:picMk id="7" creationId="{FE1186A3-BCCE-C2DA-A13D-EB055AC5845C}"/>
          </ac:picMkLst>
        </pc:picChg>
      </pc:sldChg>
      <pc:sldChg chg="new del">
        <pc:chgData name="POOMURUGAN C" userId="25c41a271530f0a5" providerId="LiveId" clId="{EF511ECA-2B24-4998-A0E2-E2DF8807CBB1}" dt="2024-04-15T11:13:42.888" v="470" actId="47"/>
        <pc:sldMkLst>
          <pc:docMk/>
          <pc:sldMk cId="518535092" sldId="348"/>
        </pc:sldMkLst>
      </pc:sldChg>
      <pc:sldChg chg="add">
        <pc:chgData name="POOMURUGAN C" userId="25c41a271530f0a5" providerId="LiveId" clId="{EF511ECA-2B24-4998-A0E2-E2DF8807CBB1}" dt="2024-04-15T11:13:40.695" v="469"/>
        <pc:sldMkLst>
          <pc:docMk/>
          <pc:sldMk cId="1072174491" sldId="349"/>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B4A4E0B-95EF-472F-9B8D-02D99A58CCF0}" type="datetimeFigureOut">
              <a:rPr lang="en-IN" smtClean="0"/>
              <a:t>15-04-2024</a:t>
            </a:fld>
            <a:endParaRPr lang="en-IN"/>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1E9312D-E585-4EF6-8151-17F433A4F7A2}" type="slidenum">
              <a:rPr lang="en-IN" smtClean="0"/>
              <a:t>‹#›</a:t>
            </a:fld>
            <a:endParaRPr lang="en-IN"/>
          </a:p>
        </p:txBody>
      </p:sp>
    </p:spTree>
    <p:extLst>
      <p:ext uri="{BB962C8B-B14F-4D97-AF65-F5344CB8AC3E}">
        <p14:creationId xmlns:p14="http://schemas.microsoft.com/office/powerpoint/2010/main" val="7288795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1E9312D-E585-4EF6-8151-17F433A4F7A2}" type="slidenum">
              <a:rPr lang="en-IN" smtClean="0"/>
              <a:t>3</a:t>
            </a:fld>
            <a:endParaRPr lang="en-IN"/>
          </a:p>
        </p:txBody>
      </p:sp>
    </p:spTree>
    <p:extLst>
      <p:ext uri="{BB962C8B-B14F-4D97-AF65-F5344CB8AC3E}">
        <p14:creationId xmlns:p14="http://schemas.microsoft.com/office/powerpoint/2010/main" val="29456676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1E9312D-E585-4EF6-8151-17F433A4F7A2}" type="slidenum">
              <a:rPr lang="en-IN" smtClean="0"/>
              <a:t>5</a:t>
            </a:fld>
            <a:endParaRPr lang="en-IN"/>
          </a:p>
        </p:txBody>
      </p:sp>
    </p:spTree>
    <p:extLst>
      <p:ext uri="{BB962C8B-B14F-4D97-AF65-F5344CB8AC3E}">
        <p14:creationId xmlns:p14="http://schemas.microsoft.com/office/powerpoint/2010/main" val="33081160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1E9312D-E585-4EF6-8151-17F433A4F7A2}" type="slidenum">
              <a:rPr lang="en-IN" smtClean="0"/>
              <a:t>8</a:t>
            </a:fld>
            <a:endParaRPr lang="en-IN"/>
          </a:p>
        </p:txBody>
      </p:sp>
    </p:spTree>
    <p:extLst>
      <p:ext uri="{BB962C8B-B14F-4D97-AF65-F5344CB8AC3E}">
        <p14:creationId xmlns:p14="http://schemas.microsoft.com/office/powerpoint/2010/main" val="39984417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2">
        <a:schemeClr val="bg2"/>
      </p:bgRef>
    </p:bg>
    <p:spTree>
      <p:nvGrpSpPr>
        <p:cNvPr id="1" name=""/>
        <p:cNvGrpSpPr/>
        <p:nvPr/>
      </p:nvGrpSpPr>
      <p:grpSpPr>
        <a:xfrm>
          <a:off x="0" y="0"/>
          <a:ext cx="0" cy="0"/>
          <a:chOff x="0" y="0"/>
          <a:chExt cx="0" cy="0"/>
        </a:xfrm>
      </p:grpSpPr>
      <p:sp>
        <p:nvSpPr>
          <p:cNvPr id="9" name="Title 8"/>
          <p:cNvSpPr>
            <a:spLocks noGrp="1"/>
          </p:cNvSpPr>
          <p:nvPr>
            <p:ph type="ctrTitle"/>
          </p:nvPr>
        </p:nvSpPr>
        <p:spPr>
          <a:xfrm>
            <a:off x="533400" y="1371600"/>
            <a:ext cx="7851648" cy="18288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a:t>Click to edit Master title style</a:t>
            </a:r>
          </a:p>
        </p:txBody>
      </p:sp>
      <p:sp>
        <p:nvSpPr>
          <p:cNvPr id="17" name="Subtitle 16"/>
          <p:cNvSpPr>
            <a:spLocks noGrp="1"/>
          </p:cNvSpPr>
          <p:nvPr>
            <p:ph type="subTitle" idx="1"/>
          </p:nvPr>
        </p:nvSpPr>
        <p:spPr>
          <a:xfrm>
            <a:off x="533400" y="3228536"/>
            <a:ext cx="7854696"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30" name="Date Placeholder 29"/>
          <p:cNvSpPr>
            <a:spLocks noGrp="1"/>
          </p:cNvSpPr>
          <p:nvPr>
            <p:ph type="dt" sz="half" idx="10"/>
          </p:nvPr>
        </p:nvSpPr>
        <p:spPr/>
        <p:txBody>
          <a:bodyPr/>
          <a:lstStyle/>
          <a:p>
            <a:fld id="{0F78B0D9-32B4-468A-8580-44E460E37753}" type="datetimeFigureOut">
              <a:rPr lang="en-GB" smtClean="0"/>
              <a:pPr/>
              <a:t>15/04/2024</a:t>
            </a:fld>
            <a:endParaRPr lang="en-GB"/>
          </a:p>
        </p:txBody>
      </p:sp>
      <p:sp>
        <p:nvSpPr>
          <p:cNvPr id="19" name="Footer Placeholder 18"/>
          <p:cNvSpPr>
            <a:spLocks noGrp="1"/>
          </p:cNvSpPr>
          <p:nvPr>
            <p:ph type="ftr" sz="quarter" idx="11"/>
          </p:nvPr>
        </p:nvSpPr>
        <p:spPr/>
        <p:txBody>
          <a:bodyPr/>
          <a:lstStyle/>
          <a:p>
            <a:endParaRPr lang="en-GB"/>
          </a:p>
        </p:txBody>
      </p:sp>
      <p:sp>
        <p:nvSpPr>
          <p:cNvPr id="27" name="Slide Number Placeholder 26"/>
          <p:cNvSpPr>
            <a:spLocks noGrp="1"/>
          </p:cNvSpPr>
          <p:nvPr>
            <p:ph type="sldNum" sz="quarter" idx="12"/>
          </p:nvPr>
        </p:nvSpPr>
        <p:spPr/>
        <p:txBody>
          <a:bodyPr/>
          <a:lstStyle/>
          <a:p>
            <a:fld id="{40571722-9256-4641-A9A5-13A308FC3053}" type="slidenum">
              <a:rPr lang="en-GB" smtClean="0"/>
              <a:pPr/>
              <a:t>‹#›</a:t>
            </a:fld>
            <a:endParaRPr lang="en-GB"/>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0F78B0D9-32B4-468A-8580-44E460E37753}" type="datetimeFigureOut">
              <a:rPr lang="en-GB" smtClean="0"/>
              <a:pPr/>
              <a:t>15/04/2024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40571722-9256-4641-A9A5-13A308FC3053}" type="slidenum">
              <a:rPr lang="en-GB" smtClean="0"/>
              <a:pPr/>
              <a:t>‹#›</a:t>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1"/>
            <a:ext cx="2057400" cy="5211763"/>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914401"/>
            <a:ext cx="6019800" cy="5211763"/>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0F78B0D9-32B4-468A-8580-44E460E37753}" type="datetimeFigureOut">
              <a:rPr lang="en-GB" smtClean="0"/>
              <a:pPr/>
              <a:t>15/04/2024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40571722-9256-4641-A9A5-13A308FC3053}" type="slidenum">
              <a:rPr lang="en-GB" smtClean="0"/>
              <a:pPr/>
              <a:t>‹#›</a:t>
            </a:fld>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idx="1"/>
          </p:nvPr>
        </p:nvSpPr>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0F78B0D9-32B4-468A-8580-44E460E37753}" type="datetimeFigureOut">
              <a:rPr lang="en-GB" smtClean="0"/>
              <a:pPr/>
              <a:t>15/04/2024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40571722-9256-4641-A9A5-13A308FC3053}" type="slidenum">
              <a:rPr lang="en-GB" smtClean="0"/>
              <a:pPr/>
              <a:t>‹#›</a:t>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30352" y="1316736"/>
            <a:ext cx="7772400" cy="1362456"/>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a:t>Click to edit Master title style</a:t>
            </a:r>
          </a:p>
        </p:txBody>
      </p:sp>
      <p:sp>
        <p:nvSpPr>
          <p:cNvPr id="3" name="Text Placeholder 2"/>
          <p:cNvSpPr>
            <a:spLocks noGrp="1"/>
          </p:cNvSpPr>
          <p:nvPr>
            <p:ph type="body" idx="1"/>
          </p:nvPr>
        </p:nvSpPr>
        <p:spPr>
          <a:xfrm>
            <a:off x="530352" y="2704664"/>
            <a:ext cx="7772400" cy="1509712"/>
          </a:xfrm>
        </p:spPr>
        <p:txBody>
          <a:bodyPr lIns="45720" rIns="45720" anchor="t"/>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fld id="{0F78B0D9-32B4-468A-8580-44E460E37753}" type="datetimeFigureOut">
              <a:rPr lang="en-GB" smtClean="0"/>
              <a:pPr/>
              <a:t>15/04/2024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40571722-9256-4641-A9A5-13A308FC3053}" type="slidenum">
              <a:rPr lang="en-GB" smtClean="0"/>
              <a:pPr/>
              <a:t>‹#›</a:t>
            </a:fld>
            <a:endParaRPr lang="en-GB"/>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a:lstStyle/>
          <a:p>
            <a:r>
              <a:rPr kumimoji="0" lang="en-US"/>
              <a:t>Click to edit Master title style</a:t>
            </a:r>
          </a:p>
        </p:txBody>
      </p:sp>
      <p:sp>
        <p:nvSpPr>
          <p:cNvPr id="3" name="Content Placeholder 2"/>
          <p:cNvSpPr>
            <a:spLocks noGrp="1"/>
          </p:cNvSpPr>
          <p:nvPr>
            <p:ph sz="half" idx="1"/>
          </p:nvPr>
        </p:nvSpPr>
        <p:spPr>
          <a:xfrm>
            <a:off x="457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4648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0F78B0D9-32B4-468A-8580-44E460E37753}" type="datetimeFigureOut">
              <a:rPr lang="en-GB" smtClean="0"/>
              <a:pPr/>
              <a:t>15/04/2024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40571722-9256-4641-A9A5-13A308FC3053}" type="slidenum">
              <a:rPr lang="en-GB" smtClean="0"/>
              <a:pPr/>
              <a:t>‹#›</a:t>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tIns="45720" anchor="b"/>
          <a:lstStyle>
            <a:lvl1pPr>
              <a:defRPr/>
            </a:lvl1pPr>
          </a:lstStyle>
          <a:p>
            <a:r>
              <a:rPr kumimoji="0" lang="en-US"/>
              <a:t>Click to edit Master title style</a:t>
            </a:r>
          </a:p>
        </p:txBody>
      </p:sp>
      <p:sp>
        <p:nvSpPr>
          <p:cNvPr id="3" name="Text Placeholder 2"/>
          <p:cNvSpPr>
            <a:spLocks noGrp="1"/>
          </p:cNvSpPr>
          <p:nvPr>
            <p:ph type="body" idx="1"/>
          </p:nvPr>
        </p:nvSpPr>
        <p:spPr>
          <a:xfrm>
            <a:off x="457200" y="1855248"/>
            <a:ext cx="4040188"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645025" y="1859757"/>
            <a:ext cx="4041775"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5" name="Content Placeholder 4"/>
          <p:cNvSpPr>
            <a:spLocks noGrp="1"/>
          </p:cNvSpPr>
          <p:nvPr>
            <p:ph sz="quarter" idx="2"/>
          </p:nvPr>
        </p:nvSpPr>
        <p:spPr>
          <a:xfrm>
            <a:off x="457200" y="2514600"/>
            <a:ext cx="4040188"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Content Placeholder 5"/>
          <p:cNvSpPr>
            <a:spLocks noGrp="1"/>
          </p:cNvSpPr>
          <p:nvPr>
            <p:ph sz="quarter" idx="4"/>
          </p:nvPr>
        </p:nvSpPr>
        <p:spPr>
          <a:xfrm>
            <a:off x="4645025" y="2514600"/>
            <a:ext cx="4041775"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0"/>
          </p:nvPr>
        </p:nvSpPr>
        <p:spPr/>
        <p:txBody>
          <a:bodyPr/>
          <a:lstStyle/>
          <a:p>
            <a:fld id="{0F78B0D9-32B4-468A-8580-44E460E37753}" type="datetimeFigureOut">
              <a:rPr lang="en-GB" smtClean="0"/>
              <a:pPr/>
              <a:t>15/04/2024</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40571722-9256-4641-A9A5-13A308FC3053}" type="slidenum">
              <a:rPr lang="en-GB" smtClean="0"/>
              <a:pPr/>
              <a:t>‹#›</a:t>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305800" cy="114300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kumimoji="0" lang="en-US"/>
              <a:t>Click to edit Master title style</a:t>
            </a:r>
          </a:p>
        </p:txBody>
      </p:sp>
      <p:sp>
        <p:nvSpPr>
          <p:cNvPr id="3" name="Date Placeholder 2"/>
          <p:cNvSpPr>
            <a:spLocks noGrp="1"/>
          </p:cNvSpPr>
          <p:nvPr>
            <p:ph type="dt" sz="half" idx="10"/>
          </p:nvPr>
        </p:nvSpPr>
        <p:spPr/>
        <p:txBody>
          <a:bodyPr/>
          <a:lstStyle/>
          <a:p>
            <a:fld id="{0F78B0D9-32B4-468A-8580-44E460E37753}" type="datetimeFigureOut">
              <a:rPr lang="en-GB" smtClean="0"/>
              <a:pPr/>
              <a:t>15/04/2024</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40571722-9256-4641-A9A5-13A308FC3053}" type="slidenum">
              <a:rPr lang="en-GB" smtClean="0"/>
              <a:pPr/>
              <a:t>‹#›</a:t>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F78B0D9-32B4-468A-8580-44E460E37753}" type="datetimeFigureOut">
              <a:rPr lang="en-GB" smtClean="0"/>
              <a:pPr/>
              <a:t>15/04/2024</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40571722-9256-4641-A9A5-13A308FC3053}" type="slidenum">
              <a:rPr lang="en-GB" smtClean="0"/>
              <a:pPr/>
              <a:t>‹#›</a:t>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514352"/>
            <a:ext cx="2743200" cy="1162050"/>
          </a:xfrm>
        </p:spPr>
        <p:txBody>
          <a:bodyPr lIns="0" anchor="b">
            <a:noAutofit/>
          </a:bodyPr>
          <a:lstStyle>
            <a:lvl1pPr algn="l" rtl="0">
              <a:spcBef>
                <a:spcPct val="0"/>
              </a:spcBef>
              <a:buNone/>
              <a:defRPr sz="2600" b="0">
                <a:ln>
                  <a:noFill/>
                </a:ln>
                <a:solidFill>
                  <a:schemeClr val="tx2"/>
                </a:solidFill>
                <a:effectLst/>
                <a:latin typeface="+mj-lt"/>
                <a:ea typeface="+mj-ea"/>
                <a:cs typeface="+mj-cs"/>
              </a:defRPr>
            </a:lvl1pPr>
          </a:lstStyle>
          <a:p>
            <a:r>
              <a:rPr kumimoji="0" lang="en-US"/>
              <a:t>Click to edit Master title style</a:t>
            </a:r>
          </a:p>
        </p:txBody>
      </p:sp>
      <p:sp>
        <p:nvSpPr>
          <p:cNvPr id="3" name="Text Placeholder 2"/>
          <p:cNvSpPr>
            <a:spLocks noGrp="1"/>
          </p:cNvSpPr>
          <p:nvPr>
            <p:ph type="body" idx="2"/>
          </p:nvPr>
        </p:nvSpPr>
        <p:spPr>
          <a:xfrm>
            <a:off x="685800" y="1676400"/>
            <a:ext cx="27432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en-US"/>
              <a:t>Click to edit Master text styles</a:t>
            </a:r>
          </a:p>
        </p:txBody>
      </p:sp>
      <p:sp>
        <p:nvSpPr>
          <p:cNvPr id="4" name="Content Placeholder 3"/>
          <p:cNvSpPr>
            <a:spLocks noGrp="1"/>
          </p:cNvSpPr>
          <p:nvPr>
            <p:ph sz="half" idx="1"/>
          </p:nvPr>
        </p:nvSpPr>
        <p:spPr>
          <a:xfrm>
            <a:off x="3575050" y="1676400"/>
            <a:ext cx="5111750" cy="4572000"/>
          </a:xfrm>
        </p:spPr>
        <p:txBody>
          <a:bodyPr tIns="0"/>
          <a:lstStyle>
            <a:lvl1pPr>
              <a:defRPr sz="2800"/>
            </a:lvl1pPr>
            <a:lvl2pPr>
              <a:defRPr sz="2600"/>
            </a:lvl2pPr>
            <a:lvl3pPr>
              <a:defRPr sz="2400"/>
            </a:lvl3pPr>
            <a:lvl4pPr>
              <a:defRPr sz="20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0F78B0D9-32B4-468A-8580-44E460E37753}" type="datetimeFigureOut">
              <a:rPr lang="en-GB" smtClean="0"/>
              <a:pPr/>
              <a:t>15/04/2024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40571722-9256-4641-A9A5-13A308FC3053}" type="slidenum">
              <a:rPr lang="en-GB" smtClean="0"/>
              <a:pPr/>
              <a:t>‹#›</a:t>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nip and Round Single Corner Rectangle 8"/>
          <p:cNvSpPr/>
          <p:nvPr/>
        </p:nvSpPr>
        <p:spPr>
          <a:xfrm rot="420000" flipV="1">
            <a:off x="3165753" y="1108077"/>
            <a:ext cx="52578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12" name="Right Triangle 11"/>
          <p:cNvSpPr/>
          <p:nvPr/>
        </p:nvSpPr>
        <p:spPr>
          <a:xfrm rot="420000" flipV="1">
            <a:off x="8004134" y="5359769"/>
            <a:ext cx="155448" cy="155448"/>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1"/>
          <p:cNvSpPr>
            <a:spLocks noGrp="1"/>
          </p:cNvSpPr>
          <p:nvPr>
            <p:ph type="title"/>
          </p:nvPr>
        </p:nvSpPr>
        <p:spPr>
          <a:xfrm>
            <a:off x="609600" y="1176996"/>
            <a:ext cx="2212848" cy="1582621"/>
          </a:xfrm>
        </p:spPr>
        <p:txBody>
          <a:bodyPr vert="horz" lIns="45720" tIns="45720" rIns="45720" bIns="45720" anchor="b"/>
          <a:lstStyle>
            <a:lvl1pPr algn="l">
              <a:buNone/>
              <a:defRPr sz="2000" b="1">
                <a:solidFill>
                  <a:schemeClr val="tx2"/>
                </a:solidFill>
              </a:defRPr>
            </a:lvl1pPr>
          </a:lstStyle>
          <a:p>
            <a:r>
              <a:rPr kumimoji="0" lang="en-US"/>
              <a:t>Click to edit Master title style</a:t>
            </a:r>
          </a:p>
        </p:txBody>
      </p:sp>
      <p:sp>
        <p:nvSpPr>
          <p:cNvPr id="4" name="Text Placeholder 3"/>
          <p:cNvSpPr>
            <a:spLocks noGrp="1"/>
          </p:cNvSpPr>
          <p:nvPr>
            <p:ph type="body" sz="half" idx="2"/>
          </p:nvPr>
        </p:nvSpPr>
        <p:spPr>
          <a:xfrm>
            <a:off x="609600" y="2828785"/>
            <a:ext cx="2209800" cy="2179320"/>
          </a:xfrm>
        </p:spPr>
        <p:txBody>
          <a:bodyPr lIns="64008" rIns="45720" bIns="45720" anchor="t"/>
          <a:lstStyle>
            <a:lvl1pPr marL="0" indent="0" algn="l">
              <a:spcBef>
                <a:spcPts val="250"/>
              </a:spcBef>
              <a:buFontTx/>
              <a:buNone/>
              <a:defRPr sz="13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fld id="{0F78B0D9-32B4-468A-8580-44E460E37753}" type="datetimeFigureOut">
              <a:rPr lang="en-GB" smtClean="0"/>
              <a:pPr/>
              <a:t>15/04/2024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a:xfrm>
            <a:off x="8077200" y="6356350"/>
            <a:ext cx="609600" cy="365125"/>
          </a:xfrm>
        </p:spPr>
        <p:txBody>
          <a:bodyPr/>
          <a:lstStyle/>
          <a:p>
            <a:fld id="{40571722-9256-4641-A9A5-13A308FC3053}" type="slidenum">
              <a:rPr lang="en-GB" smtClean="0"/>
              <a:pPr/>
              <a:t>‹#›</a:t>
            </a:fld>
            <a:endParaRPr lang="en-GB"/>
          </a:p>
        </p:txBody>
      </p:sp>
      <p:sp>
        <p:nvSpPr>
          <p:cNvPr id="3" name="Picture Placeholder 2"/>
          <p:cNvSpPr>
            <a:spLocks noGrp="1"/>
          </p:cNvSpPr>
          <p:nvPr>
            <p:ph type="pic" idx="1"/>
          </p:nvPr>
        </p:nvSpPr>
        <p:spPr>
          <a:xfrm rot="420000">
            <a:off x="3485793" y="1199517"/>
            <a:ext cx="4617720" cy="3931920"/>
          </a:xfrm>
          <a:prstGeom prst="rect">
            <a:avLst/>
          </a:prstGeom>
          <a:solidFill>
            <a:schemeClr val="bg2"/>
          </a:solidFill>
          <a:ln w="3000" cap="rnd">
            <a:solidFill>
              <a:srgbClr val="C0C0C0"/>
            </a:solidFill>
            <a:round/>
          </a:ln>
          <a:effectLst/>
        </p:spPr>
        <p:txBody>
          <a:bodyPr/>
          <a:lstStyle>
            <a:lvl1pPr marL="0" indent="0">
              <a:buNone/>
              <a:defRPr sz="3200"/>
            </a:lvl1pPr>
          </a:lstStyle>
          <a:p>
            <a:r>
              <a:rPr kumimoji="0" lang="en-US"/>
              <a:t>Click icon to add picture</a:t>
            </a:r>
            <a:endParaRPr kumimoji="0" lang="en-US" dirty="0"/>
          </a:p>
        </p:txBody>
      </p:sp>
      <p:sp>
        <p:nvSpPr>
          <p:cNvPr id="10" name="Freeform 9"/>
          <p:cNvSpPr>
            <a:spLocks/>
          </p:cNvSpPr>
          <p:nvPr/>
        </p:nvSpPr>
        <p:spPr bwMode="auto">
          <a:xfrm flipV="1">
            <a:off x="-9525" y="5816600"/>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11" name="Freeform 10"/>
          <p:cNvSpPr>
            <a:spLocks/>
          </p:cNvSpPr>
          <p:nvPr/>
        </p:nvSpPr>
        <p:spPr bwMode="auto">
          <a:xfrm flipV="1">
            <a:off x="4381500" y="6219825"/>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Freeform 6"/>
          <p:cNvSpPr>
            <a:spLocks/>
          </p:cNvSpPr>
          <p:nvPr/>
        </p:nvSpPr>
        <p:spPr bwMode="auto">
          <a:xfrm>
            <a:off x="-9525" y="-7144"/>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8" name="Freeform 7"/>
          <p:cNvSpPr>
            <a:spLocks/>
          </p:cNvSpPr>
          <p:nvPr/>
        </p:nvSpPr>
        <p:spPr bwMode="auto">
          <a:xfrm>
            <a:off x="4381500" y="-7144"/>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9" name="Title Placeholder 8"/>
          <p:cNvSpPr>
            <a:spLocks noGrp="1"/>
          </p:cNvSpPr>
          <p:nvPr>
            <p:ph type="title"/>
          </p:nvPr>
        </p:nvSpPr>
        <p:spPr>
          <a:xfrm>
            <a:off x="457200" y="704088"/>
            <a:ext cx="8229600" cy="1143000"/>
          </a:xfrm>
          <a:prstGeom prst="rect">
            <a:avLst/>
          </a:prstGeom>
        </p:spPr>
        <p:txBody>
          <a:bodyPr vert="horz" lIns="0" rIns="0" bIns="0" anchor="b">
            <a:normAutofit/>
          </a:bodyPr>
          <a:lstStyle/>
          <a:p>
            <a:r>
              <a:rPr kumimoji="0" lang="en-US"/>
              <a:t>Click to edit Master title style</a:t>
            </a:r>
          </a:p>
        </p:txBody>
      </p:sp>
      <p:sp>
        <p:nvSpPr>
          <p:cNvPr id="30" name="Text Placeholder 29"/>
          <p:cNvSpPr>
            <a:spLocks noGrp="1"/>
          </p:cNvSpPr>
          <p:nvPr>
            <p:ph type="body" idx="1"/>
          </p:nvPr>
        </p:nvSpPr>
        <p:spPr>
          <a:xfrm>
            <a:off x="457200" y="1935480"/>
            <a:ext cx="8229600" cy="4389120"/>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0" name="Date Placeholder 9"/>
          <p:cNvSpPr>
            <a:spLocks noGrp="1"/>
          </p:cNvSpPr>
          <p:nvPr>
            <p:ph type="dt" sz="half" idx="2"/>
          </p:nvPr>
        </p:nvSpPr>
        <p:spPr>
          <a:xfrm>
            <a:off x="457200" y="6356350"/>
            <a:ext cx="21336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fld id="{0F78B0D9-32B4-468A-8580-44E460E37753}" type="datetimeFigureOut">
              <a:rPr lang="en-GB" smtClean="0"/>
              <a:pPr/>
              <a:t>15/04/2024</a:t>
            </a:fld>
            <a:endParaRPr lang="en-GB"/>
          </a:p>
        </p:txBody>
      </p:sp>
      <p:sp>
        <p:nvSpPr>
          <p:cNvPr id="22" name="Footer Placeholder 21"/>
          <p:cNvSpPr>
            <a:spLocks noGrp="1"/>
          </p:cNvSpPr>
          <p:nvPr>
            <p:ph type="ftr" sz="quarter" idx="3"/>
          </p:nvPr>
        </p:nvSpPr>
        <p:spPr>
          <a:xfrm>
            <a:off x="2667000" y="6356350"/>
            <a:ext cx="33528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endParaRPr lang="en-GB"/>
          </a:p>
        </p:txBody>
      </p:sp>
      <p:sp>
        <p:nvSpPr>
          <p:cNvPr id="18" name="Slide Number Placeholder 17"/>
          <p:cNvSpPr>
            <a:spLocks noGrp="1"/>
          </p:cNvSpPr>
          <p:nvPr>
            <p:ph type="sldNum" sz="quarter" idx="4"/>
          </p:nvPr>
        </p:nvSpPr>
        <p:spPr>
          <a:xfrm>
            <a:off x="7924800" y="6356350"/>
            <a:ext cx="762000" cy="365125"/>
          </a:xfrm>
          <a:prstGeom prst="rect">
            <a:avLst/>
          </a:prstGeom>
        </p:spPr>
        <p:txBody>
          <a:bodyPr vert="horz" lIns="0" tIns="0" rIns="0" bIns="0" anchor="b"/>
          <a:lstStyle>
            <a:lvl1pPr algn="r" eaLnBrk="1" latinLnBrk="0" hangingPunct="1">
              <a:defRPr kumimoji="0" sz="1200">
                <a:solidFill>
                  <a:schemeClr val="tx2">
                    <a:shade val="90000"/>
                  </a:schemeClr>
                </a:solidFill>
              </a:defRPr>
            </a:lvl1pPr>
          </a:lstStyle>
          <a:p>
            <a:fld id="{40571722-9256-4641-A9A5-13A308FC3053}" type="slidenum">
              <a:rPr lang="en-GB" smtClean="0"/>
              <a:pPr/>
              <a:t>‹#›</a:t>
            </a:fld>
            <a:endParaRPr lang="en-GB"/>
          </a:p>
        </p:txBody>
      </p:sp>
      <p:grpSp>
        <p:nvGrpSpPr>
          <p:cNvPr id="2" name="Group 1"/>
          <p:cNvGrpSpPr/>
          <p:nvPr/>
        </p:nvGrpSpPr>
        <p:grpSpPr>
          <a:xfrm>
            <a:off x="-19017" y="202408"/>
            <a:ext cx="9180548" cy="649224"/>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gr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rtl="0" eaLnBrk="1" latinLnBrk="0" hangingPunct="1">
        <a:spcBef>
          <a:spcPct val="0"/>
        </a:spcBef>
        <a:buNone/>
        <a:defRPr kumimoji="0" sz="5000" b="0" kern="1200">
          <a:ln>
            <a:noFill/>
          </a:ln>
          <a:solidFill>
            <a:schemeClr val="tx2"/>
          </a:solidFill>
          <a:effectLst/>
          <a:latin typeface="+mj-lt"/>
          <a:ea typeface="+mj-ea"/>
          <a:cs typeface="+mj-cs"/>
        </a:defRPr>
      </a:lvl1pPr>
    </p:titleStyle>
    <p:body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4.jpeg"/></Relationships>
</file>

<file path=ppt/slides/_rels/slide30.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7460" y="4394537"/>
            <a:ext cx="3620140" cy="1447800"/>
          </a:xfrm>
        </p:spPr>
        <p:txBody>
          <a:bodyPr>
            <a:normAutofit/>
          </a:bodyPr>
          <a:lstStyle/>
          <a:p>
            <a:r>
              <a:rPr lang="en-US" sz="2400" b="1" dirty="0">
                <a:latin typeface="Times New Roman" panose="02020603050405020304" pitchFamily="18" charset="0"/>
                <a:cs typeface="Times New Roman" panose="02020603050405020304" pitchFamily="18" charset="0"/>
              </a:rPr>
              <a:t>Presented by</a:t>
            </a:r>
          </a:p>
          <a:p>
            <a:r>
              <a:rPr lang="en-IN" sz="2400" b="0" i="0" u="none" strike="noStrike" baseline="0" dirty="0" err="1">
                <a:latin typeface="Times New Roman" panose="02020603050405020304" pitchFamily="18" charset="0"/>
                <a:cs typeface="Times New Roman" panose="02020603050405020304" pitchFamily="18" charset="0"/>
              </a:rPr>
              <a:t>Poomurugan</a:t>
            </a:r>
            <a:r>
              <a:rPr lang="en-IN" sz="2400" b="0" i="0" u="none" strike="noStrike" baseline="0" dirty="0">
                <a:latin typeface="Times New Roman" panose="02020603050405020304" pitchFamily="18" charset="0"/>
                <a:cs typeface="Times New Roman" panose="02020603050405020304" pitchFamily="18" charset="0"/>
              </a:rPr>
              <a:t> C (231010053)</a:t>
            </a:r>
          </a:p>
          <a:p>
            <a:r>
              <a:rPr lang="en-IN" sz="2400" b="0" i="0" u="none" strike="noStrike" baseline="0" dirty="0" err="1">
                <a:latin typeface="Times New Roman" panose="02020603050405020304" pitchFamily="18" charset="0"/>
                <a:cs typeface="Times New Roman" panose="02020603050405020304" pitchFamily="18" charset="0"/>
              </a:rPr>
              <a:t>Betala</a:t>
            </a:r>
            <a:r>
              <a:rPr lang="en-IN" sz="2400" b="0" i="0" u="none" strike="noStrike" baseline="0" dirty="0">
                <a:latin typeface="Times New Roman" panose="02020603050405020304" pitchFamily="18" charset="0"/>
                <a:cs typeface="Times New Roman" panose="02020603050405020304" pitchFamily="18" charset="0"/>
              </a:rPr>
              <a:t> Ankitha (231010014)</a:t>
            </a:r>
          </a:p>
        </p:txBody>
      </p:sp>
      <p:sp>
        <p:nvSpPr>
          <p:cNvPr id="8" name="TextBox 7">
            <a:extLst>
              <a:ext uri="{FF2B5EF4-FFF2-40B4-BE49-F238E27FC236}">
                <a16:creationId xmlns:a16="http://schemas.microsoft.com/office/drawing/2014/main" id="{9BF202E3-4B30-6648-E811-904EEE29DA91}"/>
              </a:ext>
            </a:extLst>
          </p:cNvPr>
          <p:cNvSpPr txBox="1"/>
          <p:nvPr/>
        </p:nvSpPr>
        <p:spPr>
          <a:xfrm>
            <a:off x="152400" y="1143000"/>
            <a:ext cx="8991600" cy="1200329"/>
          </a:xfrm>
          <a:prstGeom prst="rect">
            <a:avLst/>
          </a:prstGeom>
          <a:noFill/>
        </p:spPr>
        <p:txBody>
          <a:bodyPr wrap="square">
            <a:spAutoFit/>
          </a:bodyPr>
          <a:lstStyle/>
          <a:p>
            <a:pPr algn="ctr"/>
            <a:r>
              <a:rPr lang="en-IN" sz="3600" b="1" i="0" u="none" strike="noStrike" baseline="0" dirty="0">
                <a:latin typeface="Times New Roman" panose="02020603050405020304" pitchFamily="18" charset="0"/>
                <a:cs typeface="Times New Roman" panose="02020603050405020304" pitchFamily="18" charset="0"/>
              </a:rPr>
              <a:t>Temperature measurement of wind-driven pool fire using LabView</a:t>
            </a:r>
            <a:endParaRPr lang="en-IN" sz="3600" dirty="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DD7CE05F-8EEF-C07B-4010-BF22A6E433B7}"/>
              </a:ext>
            </a:extLst>
          </p:cNvPr>
          <p:cNvSpPr txBox="1"/>
          <p:nvPr/>
        </p:nvSpPr>
        <p:spPr>
          <a:xfrm>
            <a:off x="6385463" y="4514672"/>
            <a:ext cx="2743200" cy="830997"/>
          </a:xfrm>
          <a:prstGeom prst="rect">
            <a:avLst/>
          </a:prstGeom>
          <a:noFill/>
        </p:spPr>
        <p:txBody>
          <a:bodyPr wrap="square">
            <a:spAutoFit/>
          </a:bodyPr>
          <a:lstStyle/>
          <a:p>
            <a:pPr algn="r"/>
            <a:r>
              <a:rPr lang="en-GB" sz="2400" b="1" dirty="0">
                <a:latin typeface="Times New Roman" panose="02020603050405020304" pitchFamily="18" charset="0"/>
                <a:cs typeface="Times New Roman" panose="02020603050405020304" pitchFamily="18" charset="0"/>
              </a:rPr>
              <a:t>Presented to </a:t>
            </a:r>
          </a:p>
          <a:p>
            <a:pPr algn="r"/>
            <a:r>
              <a:rPr lang="en-GB" sz="2400" dirty="0">
                <a:latin typeface="Times New Roman" panose="02020603050405020304" pitchFamily="18" charset="0"/>
                <a:cs typeface="Times New Roman" panose="02020603050405020304" pitchFamily="18" charset="0"/>
              </a:rPr>
              <a:t>Prof Kamal Poddar   </a:t>
            </a:r>
          </a:p>
        </p:txBody>
      </p:sp>
      <p:sp>
        <p:nvSpPr>
          <p:cNvPr id="14" name="TextBox 13">
            <a:extLst>
              <a:ext uri="{FF2B5EF4-FFF2-40B4-BE49-F238E27FC236}">
                <a16:creationId xmlns:a16="http://schemas.microsoft.com/office/drawing/2014/main" id="{155A57D7-0241-7E2A-7100-18F240CA6E65}"/>
              </a:ext>
            </a:extLst>
          </p:cNvPr>
          <p:cNvSpPr txBox="1"/>
          <p:nvPr/>
        </p:nvSpPr>
        <p:spPr>
          <a:xfrm>
            <a:off x="1295400" y="2895600"/>
            <a:ext cx="7620000" cy="461665"/>
          </a:xfrm>
          <a:prstGeom prst="rect">
            <a:avLst/>
          </a:prstGeom>
          <a:noFill/>
        </p:spPr>
        <p:txBody>
          <a:bodyPr wrap="square">
            <a:spAutoFit/>
          </a:bodyPr>
          <a:lstStyle/>
          <a:p>
            <a:r>
              <a:rPr lang="en-IN" sz="2400" b="0" i="0" u="none" strike="noStrike" baseline="0" dirty="0">
                <a:latin typeface="Times New Roman" panose="02020603050405020304" pitchFamily="18" charset="0"/>
                <a:cs typeface="Times New Roman" panose="02020603050405020304" pitchFamily="18" charset="0"/>
              </a:rPr>
              <a:t>AE-698: INTRO TO VIRTUAL INSTRUMENTATION</a:t>
            </a:r>
            <a:endParaRPr lang="en-IN" sz="2400" dirty="0">
              <a:latin typeface="Times New Roman" panose="02020603050405020304" pitchFamily="18" charset="0"/>
              <a:cs typeface="Times New Roman" panose="02020603050405020304" pitchFamily="18" charset="0"/>
            </a:endParaRPr>
          </a:p>
        </p:txBody>
      </p:sp>
      <p:sp>
        <p:nvSpPr>
          <p:cNvPr id="16" name="TextBox 15">
            <a:extLst>
              <a:ext uri="{FF2B5EF4-FFF2-40B4-BE49-F238E27FC236}">
                <a16:creationId xmlns:a16="http://schemas.microsoft.com/office/drawing/2014/main" id="{00DC28C3-C768-709C-C678-183E2A2E65D9}"/>
              </a:ext>
            </a:extLst>
          </p:cNvPr>
          <p:cNvSpPr txBox="1"/>
          <p:nvPr/>
        </p:nvSpPr>
        <p:spPr>
          <a:xfrm>
            <a:off x="2979788" y="3541931"/>
            <a:ext cx="2781300" cy="461665"/>
          </a:xfrm>
          <a:prstGeom prst="rect">
            <a:avLst/>
          </a:prstGeom>
          <a:noFill/>
        </p:spPr>
        <p:txBody>
          <a:bodyPr wrap="square">
            <a:spAutoFit/>
          </a:bodyPr>
          <a:lstStyle/>
          <a:p>
            <a:r>
              <a:rPr lang="en-IN" sz="2400" b="0" i="0" u="none" strike="noStrike" baseline="0" dirty="0">
                <a:latin typeface="Times New Roman" panose="02020603050405020304" pitchFamily="18" charset="0"/>
                <a:cs typeface="Times New Roman" panose="02020603050405020304" pitchFamily="18" charset="0"/>
              </a:rPr>
              <a:t>Term Project Report</a:t>
            </a:r>
            <a:endParaRPr lang="en-IN" sz="2400" dirty="0">
              <a:latin typeface="Times New Roman" panose="02020603050405020304" pitchFamily="18" charset="0"/>
              <a:cs typeface="Times New Roman" panose="02020603050405020304" pitchFamily="18" charset="0"/>
            </a:endParaRPr>
          </a:p>
        </p:txBody>
      </p:sp>
      <p:sp>
        <p:nvSpPr>
          <p:cNvPr id="18" name="TextBox 17">
            <a:extLst>
              <a:ext uri="{FF2B5EF4-FFF2-40B4-BE49-F238E27FC236}">
                <a16:creationId xmlns:a16="http://schemas.microsoft.com/office/drawing/2014/main" id="{82FD84E1-6FAB-93B5-0584-746AD765C413}"/>
              </a:ext>
            </a:extLst>
          </p:cNvPr>
          <p:cNvSpPr txBox="1"/>
          <p:nvPr/>
        </p:nvSpPr>
        <p:spPr>
          <a:xfrm>
            <a:off x="1935086" y="6488668"/>
            <a:ext cx="6038850" cy="369332"/>
          </a:xfrm>
          <a:prstGeom prst="rect">
            <a:avLst/>
          </a:prstGeom>
          <a:noFill/>
        </p:spPr>
        <p:txBody>
          <a:bodyPr wrap="square">
            <a:spAutoFit/>
          </a:bodyPr>
          <a:lstStyle/>
          <a:p>
            <a:r>
              <a:rPr lang="en-GB" dirty="0">
                <a:latin typeface="Times New Roman" panose="02020603050405020304" pitchFamily="18" charset="0"/>
                <a:cs typeface="Times New Roman" panose="02020603050405020304" pitchFamily="18" charset="0"/>
              </a:rPr>
              <a:t>Department: Aerospace Engineering. , IIT Kanpur</a:t>
            </a:r>
            <a:endParaRPr lang="en-IN"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C85D34E-63AD-487F-51DB-3124EE9B71C8}"/>
              </a:ext>
            </a:extLst>
          </p:cNvPr>
          <p:cNvSpPr txBox="1"/>
          <p:nvPr/>
        </p:nvSpPr>
        <p:spPr>
          <a:xfrm>
            <a:off x="76200" y="634425"/>
            <a:ext cx="6781800" cy="584775"/>
          </a:xfrm>
          <a:prstGeom prst="rect">
            <a:avLst/>
          </a:prstGeom>
          <a:noFill/>
        </p:spPr>
        <p:txBody>
          <a:bodyPr wrap="square">
            <a:spAutoFit/>
          </a:bodyPr>
          <a:lstStyle/>
          <a:p>
            <a:r>
              <a:rPr lang="en-IN" sz="3200" b="1" i="0" u="none" strike="noStrike" baseline="0" dirty="0">
                <a:latin typeface="Times New Roman" panose="02020603050405020304" pitchFamily="18" charset="0"/>
                <a:cs typeface="Times New Roman" panose="02020603050405020304" pitchFamily="18" charset="0"/>
              </a:rPr>
              <a:t>Temperature measurement</a:t>
            </a:r>
            <a:endParaRPr lang="en-IN" sz="3200" dirty="0">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247058ED-BA30-63AB-9D3E-E639F836FEB5}"/>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r="7047"/>
          <a:stretch/>
        </p:blipFill>
        <p:spPr>
          <a:xfrm>
            <a:off x="36871" y="1371600"/>
            <a:ext cx="5601929" cy="3204576"/>
          </a:xfrm>
          <a:prstGeom prst="rect">
            <a:avLst/>
          </a:prstGeom>
        </p:spPr>
      </p:pic>
      <p:sp>
        <p:nvSpPr>
          <p:cNvPr id="9" name="TextBox 8">
            <a:extLst>
              <a:ext uri="{FF2B5EF4-FFF2-40B4-BE49-F238E27FC236}">
                <a16:creationId xmlns:a16="http://schemas.microsoft.com/office/drawing/2014/main" id="{541911D7-6771-8AA8-0027-814282EF6629}"/>
              </a:ext>
            </a:extLst>
          </p:cNvPr>
          <p:cNvSpPr txBox="1"/>
          <p:nvPr/>
        </p:nvSpPr>
        <p:spPr>
          <a:xfrm>
            <a:off x="5943600" y="2901434"/>
            <a:ext cx="2743200" cy="646331"/>
          </a:xfrm>
          <a:prstGeom prst="rect">
            <a:avLst/>
          </a:prstGeom>
          <a:noFill/>
        </p:spPr>
        <p:txBody>
          <a:bodyPr wrap="square">
            <a:spAutoFit/>
          </a:bodyPr>
          <a:lstStyle/>
          <a:p>
            <a:pPr algn="l"/>
            <a:r>
              <a:rPr lang="en-US" dirty="0">
                <a:latin typeface="Times New Roman" panose="02020603050405020304" pitchFamily="18" charset="0"/>
                <a:cs typeface="Times New Roman" panose="02020603050405020304" pitchFamily="18" charset="0"/>
              </a:rPr>
              <a:t>Before starting the tunnel:</a:t>
            </a:r>
          </a:p>
          <a:p>
            <a:pPr algn="l"/>
            <a:r>
              <a:rPr lang="en-US" dirty="0">
                <a:latin typeface="Times New Roman" panose="02020603050405020304" pitchFamily="18" charset="0"/>
                <a:cs typeface="Times New Roman" panose="02020603050405020304" pitchFamily="18" charset="0"/>
              </a:rPr>
              <a:t>Velocity=0 m/s</a:t>
            </a:r>
            <a:endParaRPr lang="en-US" sz="1800" b="0" i="0" u="none" strike="noStrike" baseline="0" dirty="0">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0E0C87C7-7ABD-BA3B-8AA6-07D0FB7FB787}"/>
              </a:ext>
            </a:extLst>
          </p:cNvPr>
          <p:cNvSpPr txBox="1"/>
          <p:nvPr/>
        </p:nvSpPr>
        <p:spPr>
          <a:xfrm>
            <a:off x="1600200" y="5660179"/>
            <a:ext cx="3215544" cy="369332"/>
          </a:xfrm>
          <a:prstGeom prst="rect">
            <a:avLst/>
          </a:prstGeom>
          <a:noFill/>
        </p:spPr>
        <p:txBody>
          <a:bodyPr wrap="square">
            <a:spAutoFit/>
          </a:bodyPr>
          <a:lstStyle/>
          <a:p>
            <a:pPr algn="l"/>
            <a:r>
              <a:rPr lang="en-US" dirty="0">
                <a:latin typeface="Times New Roman" panose="02020603050405020304" pitchFamily="18" charset="0"/>
                <a:cs typeface="Times New Roman" panose="02020603050405020304" pitchFamily="18" charset="0"/>
              </a:rPr>
              <a:t>Wind tunnel Velocity=1 m/s</a:t>
            </a:r>
            <a:endParaRPr lang="en-US" sz="1800" b="0" i="0" u="none" strike="noStrike" baseline="0"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DB39F4F6-A0B3-0B6E-E67C-54459103407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05400" y="4648200"/>
            <a:ext cx="3993082" cy="2141837"/>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E1186A3-BCCE-C2DA-A13D-EB055AC5845C}"/>
              </a:ext>
            </a:extLst>
          </p:cNvPr>
          <p:cNvPicPr>
            <a:picLocks noChangeAspect="1"/>
          </p:cNvPicPr>
          <p:nvPr/>
        </p:nvPicPr>
        <p:blipFill rotWithShape="1">
          <a:blip r:embed="rId2">
            <a:extLst>
              <a:ext uri="{28A0092B-C50C-407E-A947-70E740481C1C}">
                <a14:useLocalDpi xmlns:a14="http://schemas.microsoft.com/office/drawing/2010/main" val="0"/>
              </a:ext>
            </a:extLst>
          </a:blip>
          <a:srcRect l="6425"/>
          <a:stretch/>
        </p:blipFill>
        <p:spPr>
          <a:xfrm>
            <a:off x="293738" y="1676400"/>
            <a:ext cx="8556523" cy="4228742"/>
          </a:xfrm>
          <a:prstGeom prst="rect">
            <a:avLst/>
          </a:prstGeom>
        </p:spPr>
      </p:pic>
    </p:spTree>
    <p:extLst>
      <p:ext uri="{BB962C8B-B14F-4D97-AF65-F5344CB8AC3E}">
        <p14:creationId xmlns:p14="http://schemas.microsoft.com/office/powerpoint/2010/main" val="3321244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9C5677B-2BA4-7180-E9D8-33A5E0094BDA}"/>
              </a:ext>
            </a:extLst>
          </p:cNvPr>
          <p:cNvSpPr txBox="1"/>
          <p:nvPr/>
        </p:nvSpPr>
        <p:spPr>
          <a:xfrm>
            <a:off x="76200" y="914400"/>
            <a:ext cx="4581832" cy="584775"/>
          </a:xfrm>
          <a:prstGeom prst="rect">
            <a:avLst/>
          </a:prstGeom>
          <a:noFill/>
        </p:spPr>
        <p:txBody>
          <a:bodyPr wrap="square">
            <a:spAutoFit/>
          </a:bodyPr>
          <a:lstStyle/>
          <a:p>
            <a:r>
              <a:rPr lang="en-IN" sz="3200" b="1" i="0" u="none" strike="noStrike" baseline="0" dirty="0">
                <a:latin typeface="Times New Roman" panose="02020603050405020304" pitchFamily="18" charset="0"/>
                <a:cs typeface="Times New Roman" panose="02020603050405020304" pitchFamily="18" charset="0"/>
              </a:rPr>
              <a:t>LabView Programming</a:t>
            </a:r>
            <a:endParaRPr lang="en-IN" sz="3200" dirty="0">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21F05721-2A85-4C44-65F6-CD4C02AC5389}"/>
              </a:ext>
            </a:extLst>
          </p:cNvPr>
          <p:cNvSpPr txBox="1"/>
          <p:nvPr/>
        </p:nvSpPr>
        <p:spPr>
          <a:xfrm>
            <a:off x="-2458" y="1758820"/>
            <a:ext cx="3215544" cy="369332"/>
          </a:xfrm>
          <a:prstGeom prst="rect">
            <a:avLst/>
          </a:prstGeom>
          <a:noFill/>
        </p:spPr>
        <p:txBody>
          <a:bodyPr wrap="square">
            <a:spAutoFit/>
          </a:bodyPr>
          <a:lstStyle/>
          <a:p>
            <a:pPr algn="l"/>
            <a:r>
              <a:rPr lang="en-US" sz="1800" b="0" i="0" u="none" strike="noStrike" baseline="0" dirty="0">
                <a:latin typeface="Times New Roman" panose="02020603050405020304" pitchFamily="18" charset="0"/>
                <a:cs typeface="Times New Roman" panose="02020603050405020304" pitchFamily="18" charset="0"/>
              </a:rPr>
              <a:t>Front Panel</a:t>
            </a:r>
          </a:p>
        </p:txBody>
      </p:sp>
      <p:pic>
        <p:nvPicPr>
          <p:cNvPr id="3" name="Picture 2">
            <a:extLst>
              <a:ext uri="{FF2B5EF4-FFF2-40B4-BE49-F238E27FC236}">
                <a16:creationId xmlns:a16="http://schemas.microsoft.com/office/drawing/2014/main" id="{4BD02C8B-1A07-A3E6-8405-30B2C9F064AE}"/>
              </a:ext>
            </a:extLst>
          </p:cNvPr>
          <p:cNvPicPr>
            <a:picLocks noChangeAspect="1"/>
          </p:cNvPicPr>
          <p:nvPr/>
        </p:nvPicPr>
        <p:blipFill rotWithShape="1">
          <a:blip r:embed="rId2">
            <a:extLst>
              <a:ext uri="{28A0092B-C50C-407E-A947-70E740481C1C}">
                <a14:useLocalDpi xmlns:a14="http://schemas.microsoft.com/office/drawing/2010/main" val="0"/>
              </a:ext>
            </a:extLst>
          </a:blip>
          <a:srcRect r="42500"/>
          <a:stretch/>
        </p:blipFill>
        <p:spPr>
          <a:xfrm>
            <a:off x="990600" y="2286000"/>
            <a:ext cx="5257800" cy="3958979"/>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332AAD4-CD4F-4FC2-EED9-CF7CBDC13F1D}"/>
              </a:ext>
            </a:extLst>
          </p:cNvPr>
          <p:cNvPicPr>
            <a:picLocks noChangeAspect="1"/>
          </p:cNvPicPr>
          <p:nvPr/>
        </p:nvPicPr>
        <p:blipFill rotWithShape="1">
          <a:blip r:embed="rId2">
            <a:extLst>
              <a:ext uri="{28A0092B-C50C-407E-A947-70E740481C1C}">
                <a14:useLocalDpi xmlns:a14="http://schemas.microsoft.com/office/drawing/2010/main" val="0"/>
              </a:ext>
            </a:extLst>
          </a:blip>
          <a:srcRect l="1693" r="79140" b="22307"/>
          <a:stretch/>
        </p:blipFill>
        <p:spPr>
          <a:xfrm>
            <a:off x="152400" y="2377965"/>
            <a:ext cx="1752600" cy="3184635"/>
          </a:xfrm>
          <a:prstGeom prst="rect">
            <a:avLst/>
          </a:prstGeom>
        </p:spPr>
      </p:pic>
      <p:sp>
        <p:nvSpPr>
          <p:cNvPr id="10" name="TextBox 9">
            <a:extLst>
              <a:ext uri="{FF2B5EF4-FFF2-40B4-BE49-F238E27FC236}">
                <a16:creationId xmlns:a16="http://schemas.microsoft.com/office/drawing/2014/main" id="{21F05721-2A85-4C44-65F6-CD4C02AC5389}"/>
              </a:ext>
            </a:extLst>
          </p:cNvPr>
          <p:cNvSpPr txBox="1"/>
          <p:nvPr/>
        </p:nvSpPr>
        <p:spPr>
          <a:xfrm>
            <a:off x="-2458" y="1758820"/>
            <a:ext cx="3215544" cy="369332"/>
          </a:xfrm>
          <a:prstGeom prst="rect">
            <a:avLst/>
          </a:prstGeom>
          <a:noFill/>
        </p:spPr>
        <p:txBody>
          <a:bodyPr wrap="square">
            <a:spAutoFit/>
          </a:bodyPr>
          <a:lstStyle/>
          <a:p>
            <a:pPr algn="l"/>
            <a:r>
              <a:rPr lang="en-US" sz="1800" b="0" i="0" u="none" strike="noStrike" baseline="0" dirty="0">
                <a:latin typeface="Times New Roman" panose="02020603050405020304" pitchFamily="18" charset="0"/>
                <a:cs typeface="Times New Roman" panose="02020603050405020304" pitchFamily="18" charset="0"/>
              </a:rPr>
              <a:t>Front Panel</a:t>
            </a:r>
          </a:p>
        </p:txBody>
      </p:sp>
      <p:cxnSp>
        <p:nvCxnSpPr>
          <p:cNvPr id="3" name="Straight Arrow Connector 2">
            <a:extLst>
              <a:ext uri="{FF2B5EF4-FFF2-40B4-BE49-F238E27FC236}">
                <a16:creationId xmlns:a16="http://schemas.microsoft.com/office/drawing/2014/main" id="{9B0E1FC1-49D4-66BD-060B-009E5EFD3F95}"/>
              </a:ext>
            </a:extLst>
          </p:cNvPr>
          <p:cNvCxnSpPr>
            <a:cxnSpLocks/>
          </p:cNvCxnSpPr>
          <p:nvPr/>
        </p:nvCxnSpPr>
        <p:spPr>
          <a:xfrm>
            <a:off x="1295400" y="3962400"/>
            <a:ext cx="1600200"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991D8958-82A1-2B2F-3DF3-A71B1F8A2534}"/>
              </a:ext>
            </a:extLst>
          </p:cNvPr>
          <p:cNvSpPr txBox="1"/>
          <p:nvPr/>
        </p:nvSpPr>
        <p:spPr>
          <a:xfrm>
            <a:off x="3200400" y="3745468"/>
            <a:ext cx="3035314" cy="369332"/>
          </a:xfrm>
          <a:prstGeom prst="rect">
            <a:avLst/>
          </a:prstGeom>
          <a:noFill/>
          <a:ln w="15875">
            <a:solidFill>
              <a:schemeClr val="tx1"/>
            </a:solidFill>
          </a:ln>
        </p:spPr>
        <p:txBody>
          <a:bodyPr wrap="square">
            <a:spAutoFit/>
          </a:bodyPr>
          <a:lstStyle/>
          <a:p>
            <a:pPr algn="l"/>
            <a:r>
              <a:rPr lang="en-US" dirty="0">
                <a:latin typeface="Times New Roman" panose="02020603050405020304" pitchFamily="18" charset="0"/>
                <a:cs typeface="Times New Roman" panose="02020603050405020304" pitchFamily="18" charset="0"/>
              </a:rPr>
              <a:t>X position, </a:t>
            </a:r>
            <a:r>
              <a:rPr lang="en-US" sz="1800" b="0" i="0" u="none" strike="noStrike" baseline="0" dirty="0">
                <a:latin typeface="Times New Roman" panose="02020603050405020304" pitchFamily="18" charset="0"/>
                <a:cs typeface="Times New Roman" panose="02020603050405020304" pitchFamily="18" charset="0"/>
              </a:rPr>
              <a:t>Entered manually</a:t>
            </a:r>
          </a:p>
        </p:txBody>
      </p:sp>
      <p:cxnSp>
        <p:nvCxnSpPr>
          <p:cNvPr id="13" name="Straight Arrow Connector 12">
            <a:extLst>
              <a:ext uri="{FF2B5EF4-FFF2-40B4-BE49-F238E27FC236}">
                <a16:creationId xmlns:a16="http://schemas.microsoft.com/office/drawing/2014/main" id="{3C78BF7D-66C0-CBDA-4F38-37AEBBB642FF}"/>
              </a:ext>
            </a:extLst>
          </p:cNvPr>
          <p:cNvCxnSpPr>
            <a:cxnSpLocks/>
          </p:cNvCxnSpPr>
          <p:nvPr/>
        </p:nvCxnSpPr>
        <p:spPr>
          <a:xfrm>
            <a:off x="1297223" y="5105400"/>
            <a:ext cx="159837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6A75DD06-C83D-EE0B-85B7-07CB2CD05615}"/>
              </a:ext>
            </a:extLst>
          </p:cNvPr>
          <p:cNvSpPr txBox="1"/>
          <p:nvPr/>
        </p:nvSpPr>
        <p:spPr>
          <a:xfrm>
            <a:off x="3213086" y="4916269"/>
            <a:ext cx="1511314" cy="369332"/>
          </a:xfrm>
          <a:prstGeom prst="rect">
            <a:avLst/>
          </a:prstGeom>
          <a:noFill/>
          <a:ln w="15875">
            <a:solidFill>
              <a:schemeClr val="tx1"/>
            </a:solidFill>
          </a:ln>
        </p:spPr>
        <p:txBody>
          <a:bodyPr wrap="square">
            <a:spAutoFit/>
          </a:bodyPr>
          <a:lstStyle/>
          <a:p>
            <a:pPr algn="l"/>
            <a:r>
              <a:rPr lang="en-US" dirty="0">
                <a:latin typeface="Times New Roman" panose="02020603050405020304" pitchFamily="18" charset="0"/>
                <a:cs typeface="Times New Roman" panose="02020603050405020304" pitchFamily="18" charset="0"/>
              </a:rPr>
              <a:t>Change in ∆y</a:t>
            </a:r>
            <a:endParaRPr lang="en-US" sz="1800" b="0" i="0" u="none" strike="noStrike" baseline="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458533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0A5CE30D-98EE-3303-2F36-ED51664467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729" y="1295400"/>
            <a:ext cx="1889924" cy="4900058"/>
          </a:xfrm>
          <a:prstGeom prst="rect">
            <a:avLst/>
          </a:prstGeom>
        </p:spPr>
      </p:pic>
      <p:sp>
        <p:nvSpPr>
          <p:cNvPr id="7" name="TextBox 6">
            <a:extLst>
              <a:ext uri="{FF2B5EF4-FFF2-40B4-BE49-F238E27FC236}">
                <a16:creationId xmlns:a16="http://schemas.microsoft.com/office/drawing/2014/main" id="{991D8958-82A1-2B2F-3DF3-A71B1F8A2534}"/>
              </a:ext>
            </a:extLst>
          </p:cNvPr>
          <p:cNvSpPr txBox="1"/>
          <p:nvPr/>
        </p:nvSpPr>
        <p:spPr>
          <a:xfrm>
            <a:off x="2971799" y="1872734"/>
            <a:ext cx="5438525" cy="369332"/>
          </a:xfrm>
          <a:prstGeom prst="rect">
            <a:avLst/>
          </a:prstGeom>
          <a:noFill/>
          <a:ln w="15875">
            <a:solidFill>
              <a:schemeClr val="tx1"/>
            </a:solidFill>
          </a:ln>
        </p:spPr>
        <p:txBody>
          <a:bodyPr wrap="square">
            <a:spAutoFit/>
          </a:bodyPr>
          <a:lstStyle/>
          <a:p>
            <a:pPr algn="l"/>
            <a:r>
              <a:rPr lang="en-US" dirty="0">
                <a:latin typeface="Times New Roman" panose="02020603050405020304" pitchFamily="18" charset="0"/>
                <a:cs typeface="Times New Roman" panose="02020603050405020304" pitchFamily="18" charset="0"/>
              </a:rPr>
              <a:t>Changes the Thermocouple upwards by ∆y (0.1 mm)</a:t>
            </a:r>
          </a:p>
        </p:txBody>
      </p:sp>
      <p:sp>
        <p:nvSpPr>
          <p:cNvPr id="15" name="TextBox 14">
            <a:extLst>
              <a:ext uri="{FF2B5EF4-FFF2-40B4-BE49-F238E27FC236}">
                <a16:creationId xmlns:a16="http://schemas.microsoft.com/office/drawing/2014/main" id="{6A75DD06-C83D-EE0B-85B7-07CB2CD05615}"/>
              </a:ext>
            </a:extLst>
          </p:cNvPr>
          <p:cNvSpPr txBox="1"/>
          <p:nvPr/>
        </p:nvSpPr>
        <p:spPr>
          <a:xfrm>
            <a:off x="2937387" y="4234934"/>
            <a:ext cx="6038471" cy="369332"/>
          </a:xfrm>
          <a:prstGeom prst="rect">
            <a:avLst/>
          </a:prstGeom>
          <a:noFill/>
          <a:ln w="15875">
            <a:solidFill>
              <a:schemeClr val="tx1"/>
            </a:solidFill>
          </a:ln>
        </p:spPr>
        <p:txBody>
          <a:bodyPr wrap="square">
            <a:spAutoFit/>
          </a:bodyPr>
          <a:lstStyle/>
          <a:p>
            <a:pPr algn="l"/>
            <a:r>
              <a:rPr lang="en-US" dirty="0">
                <a:latin typeface="Times New Roman" panose="02020603050405020304" pitchFamily="18" charset="0"/>
                <a:cs typeface="Times New Roman" panose="02020603050405020304" pitchFamily="18" charset="0"/>
              </a:rPr>
              <a:t>Glows when maximum vertical movement (y=0.5 mm) reaches.</a:t>
            </a:r>
          </a:p>
        </p:txBody>
      </p:sp>
      <p:cxnSp>
        <p:nvCxnSpPr>
          <p:cNvPr id="3" name="Straight Arrow Connector 2">
            <a:extLst>
              <a:ext uri="{FF2B5EF4-FFF2-40B4-BE49-F238E27FC236}">
                <a16:creationId xmlns:a16="http://schemas.microsoft.com/office/drawing/2014/main" id="{9B0E1FC1-49D4-66BD-060B-009E5EFD3F95}"/>
              </a:ext>
            </a:extLst>
          </p:cNvPr>
          <p:cNvCxnSpPr>
            <a:cxnSpLocks/>
          </p:cNvCxnSpPr>
          <p:nvPr/>
        </p:nvCxnSpPr>
        <p:spPr>
          <a:xfrm>
            <a:off x="1676400" y="2057400"/>
            <a:ext cx="990600"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808479FA-4542-4827-0753-257F8B4867BD}"/>
              </a:ext>
            </a:extLst>
          </p:cNvPr>
          <p:cNvCxnSpPr>
            <a:cxnSpLocks/>
          </p:cNvCxnSpPr>
          <p:nvPr/>
        </p:nvCxnSpPr>
        <p:spPr>
          <a:xfrm>
            <a:off x="1676400" y="3200400"/>
            <a:ext cx="990600"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99E096CB-5F86-601C-CE71-1EBD6E471993}"/>
              </a:ext>
            </a:extLst>
          </p:cNvPr>
          <p:cNvCxnSpPr>
            <a:cxnSpLocks/>
          </p:cNvCxnSpPr>
          <p:nvPr/>
        </p:nvCxnSpPr>
        <p:spPr>
          <a:xfrm>
            <a:off x="1676400" y="5638800"/>
            <a:ext cx="1066800"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1033C09F-8A18-D3AB-AA39-79B38A2F730C}"/>
              </a:ext>
            </a:extLst>
          </p:cNvPr>
          <p:cNvSpPr txBox="1"/>
          <p:nvPr/>
        </p:nvSpPr>
        <p:spPr>
          <a:xfrm>
            <a:off x="2971800" y="2971800"/>
            <a:ext cx="5438525" cy="369332"/>
          </a:xfrm>
          <a:prstGeom prst="rect">
            <a:avLst/>
          </a:prstGeom>
          <a:noFill/>
          <a:ln w="15875">
            <a:solidFill>
              <a:schemeClr val="tx1"/>
            </a:solidFill>
          </a:ln>
        </p:spPr>
        <p:txBody>
          <a:bodyPr wrap="square">
            <a:spAutoFit/>
          </a:bodyPr>
          <a:lstStyle/>
          <a:p>
            <a:pPr algn="l"/>
            <a:r>
              <a:rPr lang="en-US" dirty="0">
                <a:latin typeface="Times New Roman" panose="02020603050405020304" pitchFamily="18" charset="0"/>
                <a:cs typeface="Times New Roman" panose="02020603050405020304" pitchFamily="18" charset="0"/>
              </a:rPr>
              <a:t>Glows when 100 samples of data recorded.</a:t>
            </a:r>
          </a:p>
        </p:txBody>
      </p:sp>
      <p:cxnSp>
        <p:nvCxnSpPr>
          <p:cNvPr id="30" name="Straight Arrow Connector 29">
            <a:extLst>
              <a:ext uri="{FF2B5EF4-FFF2-40B4-BE49-F238E27FC236}">
                <a16:creationId xmlns:a16="http://schemas.microsoft.com/office/drawing/2014/main" id="{DEF98B9B-5F58-641F-0CAC-B54EC822A34A}"/>
              </a:ext>
            </a:extLst>
          </p:cNvPr>
          <p:cNvCxnSpPr>
            <a:cxnSpLocks/>
          </p:cNvCxnSpPr>
          <p:nvPr/>
        </p:nvCxnSpPr>
        <p:spPr>
          <a:xfrm>
            <a:off x="1714500" y="4419600"/>
            <a:ext cx="990600"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33B51E34-F3A2-2479-28EC-DFD898A4CAF8}"/>
              </a:ext>
            </a:extLst>
          </p:cNvPr>
          <p:cNvSpPr txBox="1"/>
          <p:nvPr/>
        </p:nvSpPr>
        <p:spPr>
          <a:xfrm>
            <a:off x="2937386" y="5498068"/>
            <a:ext cx="6038471" cy="646331"/>
          </a:xfrm>
          <a:prstGeom prst="rect">
            <a:avLst/>
          </a:prstGeom>
          <a:noFill/>
          <a:ln w="15875">
            <a:solidFill>
              <a:schemeClr val="tx1"/>
            </a:solidFill>
          </a:ln>
        </p:spPr>
        <p:txBody>
          <a:bodyPr wrap="square">
            <a:spAutoFit/>
          </a:bodyPr>
          <a:lstStyle/>
          <a:p>
            <a:pPr algn="l"/>
            <a:r>
              <a:rPr lang="en-US" dirty="0">
                <a:latin typeface="Times New Roman" panose="02020603050405020304" pitchFamily="18" charset="0"/>
                <a:cs typeface="Times New Roman" panose="02020603050405020304" pitchFamily="18" charset="0"/>
              </a:rPr>
              <a:t>After reaching maximum limit, to bring the Vertical position to</a:t>
            </a:r>
          </a:p>
          <a:p>
            <a:pPr algn="l"/>
            <a:r>
              <a:rPr lang="en-US" dirty="0">
                <a:latin typeface="Times New Roman" panose="02020603050405020304" pitchFamily="18" charset="0"/>
                <a:cs typeface="Times New Roman" panose="02020603050405020304" pitchFamily="18" charset="0"/>
              </a:rPr>
              <a:t>Y=0 mm. </a:t>
            </a:r>
            <a:r>
              <a:rPr lang="en-US" dirty="0">
                <a:solidFill>
                  <a:srgbClr val="FF0000"/>
                </a:solidFill>
                <a:latin typeface="Times New Roman" panose="02020603050405020304" pitchFamily="18" charset="0"/>
                <a:cs typeface="Times New Roman" panose="02020603050405020304" pitchFamily="18" charset="0"/>
              </a:rPr>
              <a:t>Then will change the X location</a:t>
            </a:r>
            <a:r>
              <a:rPr lang="en-US"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26062695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4BEC386-6F61-FE19-3A41-4989A1208666}"/>
              </a:ext>
            </a:extLst>
          </p:cNvPr>
          <p:cNvSpPr txBox="1"/>
          <p:nvPr/>
        </p:nvSpPr>
        <p:spPr>
          <a:xfrm>
            <a:off x="0" y="1034534"/>
            <a:ext cx="3215544" cy="369332"/>
          </a:xfrm>
          <a:prstGeom prst="rect">
            <a:avLst/>
          </a:prstGeom>
          <a:noFill/>
        </p:spPr>
        <p:txBody>
          <a:bodyPr wrap="square">
            <a:spAutoFit/>
          </a:bodyPr>
          <a:lstStyle/>
          <a:p>
            <a:pPr algn="l"/>
            <a:r>
              <a:rPr lang="en-US" dirty="0">
                <a:latin typeface="Times New Roman" panose="02020603050405020304" pitchFamily="18" charset="0"/>
                <a:cs typeface="Times New Roman" panose="02020603050405020304" pitchFamily="18" charset="0"/>
              </a:rPr>
              <a:t>Block</a:t>
            </a:r>
            <a:r>
              <a:rPr lang="en-US" sz="1800" b="0" i="0" u="none" strike="noStrike" baseline="0" dirty="0">
                <a:latin typeface="Times New Roman" panose="02020603050405020304" pitchFamily="18" charset="0"/>
                <a:cs typeface="Times New Roman" panose="02020603050405020304" pitchFamily="18" charset="0"/>
              </a:rPr>
              <a:t> Diagram</a:t>
            </a:r>
          </a:p>
        </p:txBody>
      </p:sp>
      <p:pic>
        <p:nvPicPr>
          <p:cNvPr id="6" name="Picture 5">
            <a:extLst>
              <a:ext uri="{FF2B5EF4-FFF2-40B4-BE49-F238E27FC236}">
                <a16:creationId xmlns:a16="http://schemas.microsoft.com/office/drawing/2014/main" id="{3E168BFD-5A05-4434-E111-5E3A64A4C87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955" y="1157748"/>
            <a:ext cx="7664245" cy="3554971"/>
          </a:xfrm>
          <a:prstGeom prst="rect">
            <a:avLst/>
          </a:prstGeom>
        </p:spPr>
      </p:pic>
      <p:pic>
        <p:nvPicPr>
          <p:cNvPr id="8" name="Picture 7">
            <a:extLst>
              <a:ext uri="{FF2B5EF4-FFF2-40B4-BE49-F238E27FC236}">
                <a16:creationId xmlns:a16="http://schemas.microsoft.com/office/drawing/2014/main" id="{15774383-6D89-19C2-CF1A-AE892C028E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52800" y="4835933"/>
            <a:ext cx="4995895" cy="1905000"/>
          </a:xfrm>
          <a:prstGeom prst="rect">
            <a:avLst/>
          </a:prstGeom>
        </p:spPr>
      </p:pic>
      <p:sp>
        <p:nvSpPr>
          <p:cNvPr id="9" name="TextBox 8">
            <a:extLst>
              <a:ext uri="{FF2B5EF4-FFF2-40B4-BE49-F238E27FC236}">
                <a16:creationId xmlns:a16="http://schemas.microsoft.com/office/drawing/2014/main" id="{EF569E6A-5F34-AB9C-1EB2-1E45BE9468B6}"/>
              </a:ext>
            </a:extLst>
          </p:cNvPr>
          <p:cNvSpPr txBox="1"/>
          <p:nvPr/>
        </p:nvSpPr>
        <p:spPr>
          <a:xfrm>
            <a:off x="1575817" y="5776143"/>
            <a:ext cx="1719295" cy="369332"/>
          </a:xfrm>
          <a:prstGeom prst="rect">
            <a:avLst/>
          </a:prstGeom>
          <a:noFill/>
        </p:spPr>
        <p:txBody>
          <a:bodyPr wrap="square">
            <a:spAutoFit/>
          </a:bodyPr>
          <a:lstStyle/>
          <a:p>
            <a:pPr algn="l"/>
            <a:r>
              <a:rPr lang="en-US" dirty="0">
                <a:latin typeface="Times New Roman" panose="02020603050405020304" pitchFamily="18" charset="0"/>
                <a:cs typeface="Times New Roman" panose="02020603050405020304" pitchFamily="18" charset="0"/>
              </a:rPr>
              <a:t>SubVi DAQ </a:t>
            </a:r>
            <a:endParaRPr lang="en-US" sz="1800" b="0" i="0" u="none" strike="noStrike" baseline="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6B941C9-0BEE-FEC6-1681-AB573FCAA70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67200" y="4038600"/>
            <a:ext cx="3993082" cy="2141837"/>
          </a:xfrm>
          <a:prstGeom prst="rect">
            <a:avLst/>
          </a:prstGeom>
        </p:spPr>
      </p:pic>
      <p:pic>
        <p:nvPicPr>
          <p:cNvPr id="4" name="Picture 3">
            <a:extLst>
              <a:ext uri="{FF2B5EF4-FFF2-40B4-BE49-F238E27FC236}">
                <a16:creationId xmlns:a16="http://schemas.microsoft.com/office/drawing/2014/main" id="{6F34647A-D337-5D3F-BB35-F11B8EC12E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123" y="1255208"/>
            <a:ext cx="7071973" cy="2423370"/>
          </a:xfrm>
          <a:prstGeom prst="rect">
            <a:avLst/>
          </a:prstGeom>
        </p:spPr>
      </p:pic>
    </p:spTree>
    <p:extLst>
      <p:ext uri="{BB962C8B-B14F-4D97-AF65-F5344CB8AC3E}">
        <p14:creationId xmlns:p14="http://schemas.microsoft.com/office/powerpoint/2010/main" val="10721744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27F0A37-730F-2A37-B55C-4855774D9DCF}"/>
              </a:ext>
            </a:extLst>
          </p:cNvPr>
          <p:cNvSpPr txBox="1"/>
          <p:nvPr/>
        </p:nvSpPr>
        <p:spPr>
          <a:xfrm>
            <a:off x="0" y="863025"/>
            <a:ext cx="7543800" cy="584775"/>
          </a:xfrm>
          <a:prstGeom prst="rect">
            <a:avLst/>
          </a:prstGeom>
          <a:noFill/>
        </p:spPr>
        <p:txBody>
          <a:bodyPr wrap="square">
            <a:spAutoFit/>
          </a:bodyPr>
          <a:lstStyle/>
          <a:p>
            <a:r>
              <a:rPr lang="en-IN" sz="3200" b="1" i="0" u="none" strike="noStrike" baseline="0" dirty="0">
                <a:latin typeface="Times New Roman" panose="02020603050405020304" pitchFamily="18" charset="0"/>
                <a:cs typeface="Times New Roman" panose="02020603050405020304" pitchFamily="18" charset="0"/>
              </a:rPr>
              <a:t>Results and discussion</a:t>
            </a:r>
            <a:endParaRPr lang="en-IN" sz="3200"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EF935817-0247-EEBD-F47E-DA9BCAA83D77}"/>
              </a:ext>
            </a:extLst>
          </p:cNvPr>
          <p:cNvPicPr>
            <a:picLocks noChangeAspect="1"/>
          </p:cNvPicPr>
          <p:nvPr/>
        </p:nvPicPr>
        <p:blipFill rotWithShape="1">
          <a:blip r:embed="rId2">
            <a:extLst>
              <a:ext uri="{28A0092B-C50C-407E-A947-70E740481C1C}">
                <a14:useLocalDpi xmlns:a14="http://schemas.microsoft.com/office/drawing/2010/main" val="0"/>
              </a:ext>
            </a:extLst>
          </a:blip>
          <a:srcRect l="9109" t="10419" r="8909" b="10695"/>
          <a:stretch/>
        </p:blipFill>
        <p:spPr>
          <a:xfrm>
            <a:off x="3657599" y="1524000"/>
            <a:ext cx="5486401" cy="4038600"/>
          </a:xfrm>
          <a:prstGeom prst="rect">
            <a:avLst/>
          </a:prstGeom>
        </p:spPr>
      </p:pic>
      <p:pic>
        <p:nvPicPr>
          <p:cNvPr id="2" name="Picture 1">
            <a:extLst>
              <a:ext uri="{FF2B5EF4-FFF2-40B4-BE49-F238E27FC236}">
                <a16:creationId xmlns:a16="http://schemas.microsoft.com/office/drawing/2014/main" id="{FA21E206-95AD-C6EC-F350-B7C781D7949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400" y="4806144"/>
            <a:ext cx="3657600" cy="1961889"/>
          </a:xfrm>
          <a:prstGeom prst="rect">
            <a:avLst/>
          </a:prstGeom>
        </p:spPr>
      </p:pic>
      <p:sp>
        <p:nvSpPr>
          <p:cNvPr id="5" name="TextBox 4">
            <a:extLst>
              <a:ext uri="{FF2B5EF4-FFF2-40B4-BE49-F238E27FC236}">
                <a16:creationId xmlns:a16="http://schemas.microsoft.com/office/drawing/2014/main" id="{CDA08187-306D-BC6B-8AEC-F1668C460F27}"/>
              </a:ext>
            </a:extLst>
          </p:cNvPr>
          <p:cNvSpPr txBox="1"/>
          <p:nvPr/>
        </p:nvSpPr>
        <p:spPr>
          <a:xfrm>
            <a:off x="5486400" y="5557684"/>
            <a:ext cx="2636234" cy="369332"/>
          </a:xfrm>
          <a:prstGeom prst="rect">
            <a:avLst/>
          </a:prstGeom>
          <a:noFill/>
        </p:spPr>
        <p:txBody>
          <a:bodyPr wrap="none" rtlCol="0">
            <a:spAutoFit/>
          </a:bodyPr>
          <a:lstStyle/>
          <a:p>
            <a:r>
              <a:rPr lang="en-IN" b="1" dirty="0"/>
              <a:t>Mean Temperature (K)</a:t>
            </a:r>
          </a:p>
        </p:txBody>
      </p:sp>
    </p:spTree>
    <p:extLst>
      <p:ext uri="{BB962C8B-B14F-4D97-AF65-F5344CB8AC3E}">
        <p14:creationId xmlns:p14="http://schemas.microsoft.com/office/powerpoint/2010/main" val="2046386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3370F02-E817-707A-DEC8-F6750C39A952}"/>
              </a:ext>
            </a:extLst>
          </p:cNvPr>
          <p:cNvSpPr txBox="1"/>
          <p:nvPr/>
        </p:nvSpPr>
        <p:spPr>
          <a:xfrm>
            <a:off x="152400" y="1143000"/>
            <a:ext cx="4581832" cy="584775"/>
          </a:xfrm>
          <a:prstGeom prst="rect">
            <a:avLst/>
          </a:prstGeom>
          <a:noFill/>
        </p:spPr>
        <p:txBody>
          <a:bodyPr wrap="square">
            <a:spAutoFit/>
          </a:bodyPr>
          <a:lstStyle/>
          <a:p>
            <a:r>
              <a:rPr lang="en-IN" sz="3200" b="1" i="0" u="none" strike="noStrike" baseline="0" dirty="0">
                <a:latin typeface="Times New Roman" panose="02020603050405020304" pitchFamily="18" charset="0"/>
                <a:cs typeface="Times New Roman" panose="02020603050405020304" pitchFamily="18" charset="0"/>
              </a:rPr>
              <a:t>Conclusion</a:t>
            </a:r>
            <a:endParaRPr lang="en-IN" sz="3200"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A8B00A88-6F64-1106-C3F8-6D99A7149B2B}"/>
              </a:ext>
            </a:extLst>
          </p:cNvPr>
          <p:cNvSpPr txBox="1"/>
          <p:nvPr/>
        </p:nvSpPr>
        <p:spPr>
          <a:xfrm>
            <a:off x="304800" y="2590800"/>
            <a:ext cx="7848600" cy="646331"/>
          </a:xfrm>
          <a:prstGeom prst="rect">
            <a:avLst/>
          </a:prstGeom>
          <a:noFill/>
        </p:spPr>
        <p:txBody>
          <a:bodyPr wrap="square">
            <a:spAutoFit/>
          </a:bodyPr>
          <a:lstStyle/>
          <a:p>
            <a:pPr marL="285750" indent="-285750" algn="l">
              <a:buFont typeface="Wingdings" panose="05000000000000000000" pitchFamily="2" charset="2"/>
              <a:buChar char="v"/>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This result also demonstrates LabView capability in predicting the temperature profile of wind-driven pool fires</a:t>
            </a:r>
            <a:endParaRPr lang="en-IN"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DCD2C939-D752-524C-B1F8-BEEAA3BBD463}"/>
              </a:ext>
            </a:extLst>
          </p:cNvPr>
          <p:cNvSpPr txBox="1"/>
          <p:nvPr/>
        </p:nvSpPr>
        <p:spPr>
          <a:xfrm>
            <a:off x="324465" y="1836122"/>
            <a:ext cx="7848600" cy="646331"/>
          </a:xfrm>
          <a:prstGeom prst="rect">
            <a:avLst/>
          </a:prstGeom>
          <a:noFill/>
        </p:spPr>
        <p:txBody>
          <a:bodyPr wrap="square">
            <a:spAutoFit/>
          </a:bodyPr>
          <a:lstStyle/>
          <a:p>
            <a:pPr marL="285750" indent="-285750" algn="l">
              <a:buFont typeface="Wingdings" panose="05000000000000000000" pitchFamily="2" charset="2"/>
              <a:buChar char="v"/>
            </a:pPr>
            <a:r>
              <a:rPr lang="en-US" dirty="0">
                <a:latin typeface="Times New Roman" panose="02020603050405020304" pitchFamily="18" charset="0"/>
                <a:cs typeface="Times New Roman" panose="02020603050405020304" pitchFamily="18" charset="0"/>
              </a:rPr>
              <a:t>A</a:t>
            </a:r>
            <a:r>
              <a:rPr lang="en-US" sz="1800" b="0" i="0" u="none" strike="noStrike" baseline="0" dirty="0">
                <a:latin typeface="Times New Roman" panose="02020603050405020304" pitchFamily="18" charset="0"/>
                <a:cs typeface="Times New Roman" panose="02020603050405020304" pitchFamily="18" charset="0"/>
              </a:rPr>
              <a:t>s</a:t>
            </a:r>
            <a:r>
              <a:rPr lang="en-US" dirty="0">
                <a:latin typeface="Times New Roman" panose="02020603050405020304" pitchFamily="18" charset="0"/>
                <a:cs typeface="Times New Roman" panose="02020603050405020304" pitchFamily="18" charset="0"/>
              </a:rPr>
              <a:t> </a:t>
            </a:r>
            <a:r>
              <a:rPr lang="en-US" sz="1800" b="0" i="0" u="none" strike="noStrike" baseline="0" dirty="0">
                <a:latin typeface="Times New Roman" panose="02020603050405020304" pitchFamily="18" charset="0"/>
                <a:cs typeface="Times New Roman" panose="02020603050405020304" pitchFamily="18" charset="0"/>
              </a:rPr>
              <a:t>we traverse along the x-axis, flame temperatures decrease, </a:t>
            </a:r>
          </a:p>
          <a:p>
            <a:pPr algn="l"/>
            <a:r>
              <a:rPr lang="en-US" dirty="0">
                <a:latin typeface="Times New Roman" panose="02020603050405020304" pitchFamily="18" charset="0"/>
                <a:cs typeface="Times New Roman" panose="02020603050405020304" pitchFamily="18" charset="0"/>
              </a:rPr>
              <a:t>     </a:t>
            </a:r>
            <a:r>
              <a:rPr lang="en-US" sz="1800" b="0" i="0" u="none" strike="noStrike" baseline="0" dirty="0">
                <a:latin typeface="Times New Roman" panose="02020603050405020304" pitchFamily="18" charset="0"/>
                <a:cs typeface="Times New Roman" panose="02020603050405020304" pitchFamily="18" charset="0"/>
              </a:rPr>
              <a:t>whereas movement along the y-axis leads to </a:t>
            </a:r>
            <a:r>
              <a:rPr lang="en-IN" sz="1800" b="0" i="0" u="none" strike="noStrike" baseline="0" dirty="0">
                <a:latin typeface="Times New Roman" panose="02020603050405020304" pitchFamily="18" charset="0"/>
                <a:cs typeface="Times New Roman" panose="02020603050405020304" pitchFamily="18" charset="0"/>
              </a:rPr>
              <a:t>temperature increase.</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08423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3370F02-E817-707A-DEC8-F6750C39A952}"/>
              </a:ext>
            </a:extLst>
          </p:cNvPr>
          <p:cNvSpPr txBox="1"/>
          <p:nvPr/>
        </p:nvSpPr>
        <p:spPr>
          <a:xfrm>
            <a:off x="152400" y="935505"/>
            <a:ext cx="4581832" cy="584775"/>
          </a:xfrm>
          <a:prstGeom prst="rect">
            <a:avLst/>
          </a:prstGeom>
          <a:noFill/>
        </p:spPr>
        <p:txBody>
          <a:bodyPr wrap="square">
            <a:spAutoFit/>
          </a:bodyPr>
          <a:lstStyle/>
          <a:p>
            <a:r>
              <a:rPr lang="en-IN" sz="3200" b="1" dirty="0">
                <a:latin typeface="Times New Roman" panose="02020603050405020304" pitchFamily="18" charset="0"/>
                <a:cs typeface="Times New Roman" panose="02020603050405020304" pitchFamily="18" charset="0"/>
              </a:rPr>
              <a:t>Future scope</a:t>
            </a:r>
            <a:endParaRPr lang="en-IN" sz="3200" dirty="0">
              <a:latin typeface="Times New Roman" panose="02020603050405020304" pitchFamily="18" charset="0"/>
              <a:cs typeface="Times New Roman" panose="02020603050405020304" pitchFamily="18" charset="0"/>
            </a:endParaRPr>
          </a:p>
        </p:txBody>
      </p:sp>
      <p:pic>
        <p:nvPicPr>
          <p:cNvPr id="2" name="Picture 1">
            <a:extLst>
              <a:ext uri="{FF2B5EF4-FFF2-40B4-BE49-F238E27FC236}">
                <a16:creationId xmlns:a16="http://schemas.microsoft.com/office/drawing/2014/main" id="{AC93EFE3-9098-DA00-56BF-D8F664763115}"/>
              </a:ext>
            </a:extLst>
          </p:cNvPr>
          <p:cNvPicPr>
            <a:picLocks noChangeAspect="1"/>
          </p:cNvPicPr>
          <p:nvPr/>
        </p:nvPicPr>
        <p:blipFill rotWithShape="1">
          <a:blip r:embed="rId2">
            <a:extLst>
              <a:ext uri="{28A0092B-C50C-407E-A947-70E740481C1C}">
                <a14:useLocalDpi xmlns:a14="http://schemas.microsoft.com/office/drawing/2010/main" val="0"/>
              </a:ext>
            </a:extLst>
          </a:blip>
          <a:srcRect r="80833" b="21086"/>
          <a:stretch/>
        </p:blipFill>
        <p:spPr>
          <a:xfrm>
            <a:off x="455971" y="3124200"/>
            <a:ext cx="1752600" cy="3124200"/>
          </a:xfrm>
          <a:prstGeom prst="rect">
            <a:avLst/>
          </a:prstGeom>
        </p:spPr>
      </p:pic>
      <p:sp>
        <p:nvSpPr>
          <p:cNvPr id="4" name="TextBox 3">
            <a:extLst>
              <a:ext uri="{FF2B5EF4-FFF2-40B4-BE49-F238E27FC236}">
                <a16:creationId xmlns:a16="http://schemas.microsoft.com/office/drawing/2014/main" id="{B58EBD33-5A08-F572-80E9-151B218D3110}"/>
              </a:ext>
            </a:extLst>
          </p:cNvPr>
          <p:cNvSpPr txBox="1"/>
          <p:nvPr/>
        </p:nvSpPr>
        <p:spPr>
          <a:xfrm>
            <a:off x="2971800" y="5562600"/>
            <a:ext cx="5791200" cy="1200329"/>
          </a:xfrm>
          <a:prstGeom prst="rect">
            <a:avLst/>
          </a:prstGeom>
          <a:noFill/>
          <a:ln w="15875">
            <a:solidFill>
              <a:schemeClr val="tx1"/>
            </a:solidFill>
          </a:ln>
        </p:spPr>
        <p:txBody>
          <a:bodyPr wrap="square">
            <a:spAutoFit/>
          </a:bodyPr>
          <a:lstStyle/>
          <a:p>
            <a:pPr algn="l"/>
            <a:r>
              <a:rPr lang="en-US" dirty="0">
                <a:latin typeface="Times New Roman" panose="02020603050405020304" pitchFamily="18" charset="0"/>
                <a:cs typeface="Times New Roman" panose="02020603050405020304" pitchFamily="18" charset="0"/>
              </a:rPr>
              <a:t>Will vary this ∆y in large range(1 cm) to measure the flame temperature in the</a:t>
            </a:r>
          </a:p>
          <a:p>
            <a:pPr marL="742950" lvl="1" indent="-285750">
              <a:buFont typeface="Wingdings" panose="05000000000000000000" pitchFamily="2" charset="2"/>
              <a:buChar char="v"/>
            </a:pPr>
            <a:r>
              <a:rPr lang="en-US" dirty="0">
                <a:latin typeface="Times New Roman" panose="02020603050405020304" pitchFamily="18" charset="0"/>
                <a:cs typeface="Times New Roman" panose="02020603050405020304" pitchFamily="18" charset="0"/>
              </a:rPr>
              <a:t>Intermittent Zone</a:t>
            </a:r>
          </a:p>
          <a:p>
            <a:pPr marL="742950" lvl="1" indent="-285750">
              <a:buFont typeface="Wingdings" panose="05000000000000000000" pitchFamily="2" charset="2"/>
              <a:buChar char="v"/>
            </a:pPr>
            <a:r>
              <a:rPr lang="en-US" dirty="0">
                <a:latin typeface="Times New Roman" panose="02020603050405020304" pitchFamily="18" charset="0"/>
                <a:cs typeface="Times New Roman" panose="02020603050405020304" pitchFamily="18" charset="0"/>
              </a:rPr>
              <a:t>Buoyant Zone</a:t>
            </a:r>
          </a:p>
        </p:txBody>
      </p:sp>
      <p:cxnSp>
        <p:nvCxnSpPr>
          <p:cNvPr id="7" name="Straight Arrow Connector 6">
            <a:extLst>
              <a:ext uri="{FF2B5EF4-FFF2-40B4-BE49-F238E27FC236}">
                <a16:creationId xmlns:a16="http://schemas.microsoft.com/office/drawing/2014/main" id="{A2B2B2C4-CB59-3ABF-F8B4-610756D8B315}"/>
              </a:ext>
            </a:extLst>
          </p:cNvPr>
          <p:cNvCxnSpPr>
            <a:cxnSpLocks/>
          </p:cNvCxnSpPr>
          <p:nvPr/>
        </p:nvCxnSpPr>
        <p:spPr>
          <a:xfrm>
            <a:off x="1676400" y="5747266"/>
            <a:ext cx="990600"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9A2EFE64-D4A2-1EA6-A6B3-C699D7466FCD}"/>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r="31111"/>
          <a:stretch/>
        </p:blipFill>
        <p:spPr>
          <a:xfrm>
            <a:off x="3276600" y="1694922"/>
            <a:ext cx="4724400" cy="3468156"/>
          </a:xfrm>
          <a:prstGeom prst="rect">
            <a:avLst/>
          </a:prstGeom>
        </p:spPr>
      </p:pic>
    </p:spTree>
    <p:extLst>
      <p:ext uri="{BB962C8B-B14F-4D97-AF65-F5344CB8AC3E}">
        <p14:creationId xmlns:p14="http://schemas.microsoft.com/office/powerpoint/2010/main" val="42382765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116EC2D-DC21-29F8-D716-C800A9943EBC}"/>
              </a:ext>
            </a:extLst>
          </p:cNvPr>
          <p:cNvSpPr txBox="1"/>
          <p:nvPr/>
        </p:nvSpPr>
        <p:spPr>
          <a:xfrm>
            <a:off x="228600" y="1219200"/>
            <a:ext cx="6150076" cy="584775"/>
          </a:xfrm>
          <a:prstGeom prst="rect">
            <a:avLst/>
          </a:prstGeom>
          <a:noFill/>
        </p:spPr>
        <p:txBody>
          <a:bodyPr wrap="square">
            <a:spAutoFit/>
          </a:bodyPr>
          <a:lstStyle/>
          <a:p>
            <a:r>
              <a:rPr lang="en-IN" sz="3200" b="1" dirty="0">
                <a:latin typeface="Times New Roman" panose="02020603050405020304" pitchFamily="18" charset="0"/>
                <a:cs typeface="Times New Roman" panose="02020603050405020304" pitchFamily="18" charset="0"/>
              </a:rPr>
              <a:t>Pool fire:</a:t>
            </a:r>
          </a:p>
        </p:txBody>
      </p:sp>
      <p:sp>
        <p:nvSpPr>
          <p:cNvPr id="7" name="TextBox 6">
            <a:extLst>
              <a:ext uri="{FF2B5EF4-FFF2-40B4-BE49-F238E27FC236}">
                <a16:creationId xmlns:a16="http://schemas.microsoft.com/office/drawing/2014/main" id="{BDD81EA3-F453-16B6-6FDA-EC832C93E9EB}"/>
              </a:ext>
            </a:extLst>
          </p:cNvPr>
          <p:cNvSpPr txBox="1"/>
          <p:nvPr/>
        </p:nvSpPr>
        <p:spPr>
          <a:xfrm>
            <a:off x="238432" y="1905000"/>
            <a:ext cx="8905568" cy="830997"/>
          </a:xfrm>
          <a:prstGeom prst="rect">
            <a:avLst/>
          </a:prstGeom>
          <a:noFill/>
        </p:spPr>
        <p:txBody>
          <a:bodyPr wrap="square">
            <a:spAutoFit/>
          </a:bodyPr>
          <a:lstStyle/>
          <a:p>
            <a:r>
              <a:rPr lang="en-US" sz="2400" b="0" i="0" dirty="0">
                <a:solidFill>
                  <a:srgbClr val="0D0D0D"/>
                </a:solidFill>
                <a:effectLst/>
                <a:highlight>
                  <a:srgbClr val="FFFFFF"/>
                </a:highlight>
                <a:latin typeface="Times New Roman" panose="02020603050405020304" pitchFamily="18" charset="0"/>
                <a:cs typeface="Times New Roman" panose="02020603050405020304" pitchFamily="18" charset="0"/>
              </a:rPr>
              <a:t>burning of a flammable liquid typically resulting from a storage terminal, spill or leakage.</a:t>
            </a:r>
            <a:endParaRPr lang="en-IN" sz="2400" dirty="0">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745630A8-1391-5320-34CA-4FCEA1ED665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200" y="2735997"/>
            <a:ext cx="6858000" cy="3468156"/>
          </a:xfrm>
          <a:prstGeom prst="rect">
            <a:avLst/>
          </a:prstGeom>
        </p:spPr>
      </p:pic>
      <p:sp>
        <p:nvSpPr>
          <p:cNvPr id="12" name="TextBox 11">
            <a:extLst>
              <a:ext uri="{FF2B5EF4-FFF2-40B4-BE49-F238E27FC236}">
                <a16:creationId xmlns:a16="http://schemas.microsoft.com/office/drawing/2014/main" id="{9AE87681-F6EA-3AD7-E474-F2CA0C30FA93}"/>
              </a:ext>
            </a:extLst>
          </p:cNvPr>
          <p:cNvSpPr txBox="1"/>
          <p:nvPr/>
        </p:nvSpPr>
        <p:spPr>
          <a:xfrm>
            <a:off x="7543800" y="6581001"/>
            <a:ext cx="1597873" cy="307777"/>
          </a:xfrm>
          <a:prstGeom prst="rect">
            <a:avLst/>
          </a:prstGeom>
          <a:noFill/>
        </p:spPr>
        <p:txBody>
          <a:bodyPr wrap="none" rtlCol="0">
            <a:spAutoFit/>
          </a:bodyPr>
          <a:lstStyle/>
          <a:p>
            <a:r>
              <a:rPr lang="en-IN" sz="1400" dirty="0">
                <a:latin typeface="Times New Roman" panose="02020603050405020304" pitchFamily="18" charset="0"/>
                <a:cs typeface="Times New Roman" panose="02020603050405020304" pitchFamily="18" charset="0"/>
              </a:rPr>
              <a:t>Yuhang Chen et al.,</a:t>
            </a:r>
          </a:p>
        </p:txBody>
      </p:sp>
      <p:sp>
        <p:nvSpPr>
          <p:cNvPr id="2" name="Oval 1">
            <a:extLst>
              <a:ext uri="{FF2B5EF4-FFF2-40B4-BE49-F238E27FC236}">
                <a16:creationId xmlns:a16="http://schemas.microsoft.com/office/drawing/2014/main" id="{FD6A83FD-D8D0-4755-F723-D2B5BBA2B8CF}"/>
              </a:ext>
            </a:extLst>
          </p:cNvPr>
          <p:cNvSpPr/>
          <p:nvPr/>
        </p:nvSpPr>
        <p:spPr>
          <a:xfrm>
            <a:off x="1600200" y="5638800"/>
            <a:ext cx="2209800" cy="457687"/>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F9A6054D-387C-6A4E-9EE0-36E241779310}"/>
              </a:ext>
            </a:extLst>
          </p:cNvPr>
          <p:cNvSpPr txBox="1"/>
          <p:nvPr/>
        </p:nvSpPr>
        <p:spPr>
          <a:xfrm>
            <a:off x="3465871" y="6359464"/>
            <a:ext cx="3315929" cy="369332"/>
          </a:xfrm>
          <a:prstGeom prst="rect">
            <a:avLst/>
          </a:prstGeom>
          <a:noFill/>
        </p:spPr>
        <p:txBody>
          <a:bodyPr wrap="square">
            <a:spAutoFit/>
          </a:bodyPr>
          <a:lstStyle/>
          <a:p>
            <a:r>
              <a:rPr lang="en-US" dirty="0">
                <a:solidFill>
                  <a:srgbClr val="FF0000"/>
                </a:solidFill>
                <a:highlight>
                  <a:srgbClr val="FFFFFF"/>
                </a:highlight>
                <a:latin typeface="Times New Roman" panose="02020603050405020304" pitchFamily="18" charset="0"/>
                <a:cs typeface="Times New Roman" panose="02020603050405020304" pitchFamily="18" charset="0"/>
              </a:rPr>
              <a:t>Zone of interest in this project</a:t>
            </a:r>
            <a:endParaRPr lang="en-IN" dirty="0">
              <a:solidFill>
                <a:srgbClr val="FF0000"/>
              </a:solidFill>
              <a:latin typeface="Times New Roman" panose="02020603050405020304" pitchFamily="18" charset="0"/>
              <a:cs typeface="Times New Roman" panose="02020603050405020304" pitchFamily="18" charset="0"/>
            </a:endParaRPr>
          </a:p>
        </p:txBody>
      </p:sp>
      <p:cxnSp>
        <p:nvCxnSpPr>
          <p:cNvPr id="5" name="Straight Arrow Connector 4">
            <a:extLst>
              <a:ext uri="{FF2B5EF4-FFF2-40B4-BE49-F238E27FC236}">
                <a16:creationId xmlns:a16="http://schemas.microsoft.com/office/drawing/2014/main" id="{0F2D3FE2-BD85-52BF-A2DC-D2C32ACDE46C}"/>
              </a:ext>
            </a:extLst>
          </p:cNvPr>
          <p:cNvCxnSpPr>
            <a:cxnSpLocks/>
            <a:endCxn id="3" idx="1"/>
          </p:cNvCxnSpPr>
          <p:nvPr/>
        </p:nvCxnSpPr>
        <p:spPr>
          <a:xfrm>
            <a:off x="2900515" y="5901295"/>
            <a:ext cx="565356" cy="64283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42568" y="1842669"/>
            <a:ext cx="8991600" cy="1444242"/>
          </a:xfrm>
          <a:prstGeom prst="rect">
            <a:avLst/>
          </a:prstGeom>
        </p:spPr>
        <p:txBody>
          <a:bodyPr wrap="square">
            <a:spAutoFit/>
          </a:bodyPr>
          <a:lstStyle/>
          <a:p>
            <a:pPr lvl="0" algn="just">
              <a:lnSpc>
                <a:spcPct val="107000"/>
              </a:lnSpc>
              <a:spcAft>
                <a:spcPts val="800"/>
              </a:spcAft>
              <a:buSzPts val="2000"/>
            </a:pPr>
            <a:endParaRPr lang="en-IN"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514350" lvl="0" indent="-514350" algn="just">
              <a:lnSpc>
                <a:spcPct val="107000"/>
              </a:lnSpc>
              <a:spcAft>
                <a:spcPts val="800"/>
              </a:spcAft>
              <a:buSzPts val="2000"/>
              <a:buFont typeface="+mj-lt"/>
              <a:buAutoNum type="arabicParenR"/>
            </a:pPr>
            <a:endParaRPr lang="en-IN" kern="1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en-IN" u="sng"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8AE24D59-E443-4D51-E391-BEC45F07CD4A}"/>
              </a:ext>
            </a:extLst>
          </p:cNvPr>
          <p:cNvSpPr txBox="1"/>
          <p:nvPr/>
        </p:nvSpPr>
        <p:spPr>
          <a:xfrm>
            <a:off x="9832" y="1973935"/>
            <a:ext cx="9124335" cy="1200329"/>
          </a:xfrm>
          <a:prstGeom prst="rect">
            <a:avLst/>
          </a:prstGeom>
          <a:noFill/>
        </p:spPr>
        <p:txBody>
          <a:bodyPr wrap="square">
            <a:spAutoFit/>
          </a:bodyPr>
          <a:lstStyle/>
          <a:p>
            <a:pPr algn="just"/>
            <a:r>
              <a:rPr lang="en-IN" dirty="0">
                <a:latin typeface="Times New Roman" panose="02020603050405020304" pitchFamily="18" charset="0"/>
                <a:cs typeface="Times New Roman" panose="02020603050405020304" pitchFamily="18" charset="0"/>
              </a:rPr>
              <a:t>Yuhang Chen, Jun Fang, </a:t>
            </a:r>
            <a:r>
              <a:rPr lang="en-IN" dirty="0" err="1">
                <a:latin typeface="Times New Roman" panose="02020603050405020304" pitchFamily="18" charset="0"/>
                <a:cs typeface="Times New Roman" panose="02020603050405020304" pitchFamily="18" charset="0"/>
              </a:rPr>
              <a:t>Xiaolei</a:t>
            </a:r>
            <a:r>
              <a:rPr lang="en-IN" dirty="0">
                <a:latin typeface="Times New Roman" panose="02020603050405020304" pitchFamily="18" charset="0"/>
                <a:cs typeface="Times New Roman" panose="02020603050405020304" pitchFamily="18" charset="0"/>
              </a:rPr>
              <a:t> Zhang, </a:t>
            </a:r>
            <a:r>
              <a:rPr lang="en-IN" dirty="0" err="1">
                <a:latin typeface="Times New Roman" panose="02020603050405020304" pitchFamily="18" charset="0"/>
                <a:cs typeface="Times New Roman" panose="02020603050405020304" pitchFamily="18" charset="0"/>
              </a:rPr>
              <a:t>Yanli</a:t>
            </a:r>
            <a:r>
              <a:rPr lang="en-IN" dirty="0">
                <a:latin typeface="Times New Roman" panose="02020603050405020304" pitchFamily="18" charset="0"/>
                <a:cs typeface="Times New Roman" panose="02020603050405020304" pitchFamily="18" charset="0"/>
              </a:rPr>
              <a:t> Miao, </a:t>
            </a:r>
            <a:r>
              <a:rPr lang="en-IN" dirty="0" err="1">
                <a:latin typeface="Times New Roman" panose="02020603050405020304" pitchFamily="18" charset="0"/>
                <a:cs typeface="Times New Roman" panose="02020603050405020304" pitchFamily="18" charset="0"/>
              </a:rPr>
              <a:t>Yujie</a:t>
            </a:r>
            <a:r>
              <a:rPr lang="en-IN" dirty="0">
                <a:latin typeface="Times New Roman" panose="02020603050405020304" pitchFamily="18" charset="0"/>
                <a:cs typeface="Times New Roman" panose="02020603050405020304" pitchFamily="18" charset="0"/>
              </a:rPr>
              <a:t> Lin, Ran Tu, </a:t>
            </a:r>
            <a:r>
              <a:rPr lang="en-IN" dirty="0" err="1">
                <a:latin typeface="Times New Roman" panose="02020603050405020304" pitchFamily="18" charset="0"/>
                <a:cs typeface="Times New Roman" panose="02020603050405020304" pitchFamily="18" charset="0"/>
              </a:rPr>
              <a:t>Longhua</a:t>
            </a:r>
            <a:r>
              <a:rPr lang="en-IN" dirty="0">
                <a:latin typeface="Times New Roman" panose="02020603050405020304" pitchFamily="18" charset="0"/>
                <a:cs typeface="Times New Roman" panose="02020603050405020304" pitchFamily="18" charset="0"/>
              </a:rPr>
              <a:t> Hu,</a:t>
            </a:r>
          </a:p>
          <a:p>
            <a:pPr algn="just"/>
            <a:r>
              <a:rPr lang="en-IN" dirty="0">
                <a:latin typeface="Times New Roman" panose="02020603050405020304" pitchFamily="18" charset="0"/>
                <a:cs typeface="Times New Roman" panose="02020603050405020304" pitchFamily="18" charset="0"/>
              </a:rPr>
              <a:t>Pool fire dynamics: Principles, models and recent </a:t>
            </a:r>
            <a:r>
              <a:rPr lang="en-IN" dirty="0" err="1">
                <a:latin typeface="Times New Roman" panose="02020603050405020304" pitchFamily="18" charset="0"/>
                <a:cs typeface="Times New Roman" panose="02020603050405020304" pitchFamily="18" charset="0"/>
              </a:rPr>
              <a:t>advances,Progress</a:t>
            </a:r>
            <a:r>
              <a:rPr lang="en-IN" dirty="0">
                <a:latin typeface="Times New Roman" panose="02020603050405020304" pitchFamily="18" charset="0"/>
                <a:cs typeface="Times New Roman" panose="02020603050405020304" pitchFamily="18" charset="0"/>
              </a:rPr>
              <a:t> in Energy and Combustion </a:t>
            </a:r>
            <a:r>
              <a:rPr lang="en-IN" dirty="0" err="1">
                <a:latin typeface="Times New Roman" panose="02020603050405020304" pitchFamily="18" charset="0"/>
                <a:cs typeface="Times New Roman" panose="02020603050405020304" pitchFamily="18" charset="0"/>
              </a:rPr>
              <a:t>Science,Volume</a:t>
            </a:r>
            <a:r>
              <a:rPr lang="en-IN" dirty="0">
                <a:latin typeface="Times New Roman" panose="02020603050405020304" pitchFamily="18" charset="0"/>
                <a:cs typeface="Times New Roman" panose="02020603050405020304" pitchFamily="18" charset="0"/>
              </a:rPr>
              <a:t> 95, 2023, 101070,ISSN 0360-1285,</a:t>
            </a:r>
          </a:p>
          <a:p>
            <a:pPr algn="just"/>
            <a:r>
              <a:rPr lang="en-IN" dirty="0">
                <a:latin typeface="Times New Roman" panose="02020603050405020304" pitchFamily="18" charset="0"/>
                <a:cs typeface="Times New Roman" panose="02020603050405020304" pitchFamily="18" charset="0"/>
              </a:rPr>
              <a:t>https://doi.org/10.1016/j.pecs.2022.101070.</a:t>
            </a:r>
          </a:p>
        </p:txBody>
      </p:sp>
      <p:sp>
        <p:nvSpPr>
          <p:cNvPr id="7" name="TextBox 6">
            <a:extLst>
              <a:ext uri="{FF2B5EF4-FFF2-40B4-BE49-F238E27FC236}">
                <a16:creationId xmlns:a16="http://schemas.microsoft.com/office/drawing/2014/main" id="{56F7CFCD-1262-405E-C57E-A41BA008DFE6}"/>
              </a:ext>
            </a:extLst>
          </p:cNvPr>
          <p:cNvSpPr txBox="1"/>
          <p:nvPr/>
        </p:nvSpPr>
        <p:spPr>
          <a:xfrm>
            <a:off x="36871" y="3363098"/>
            <a:ext cx="9124335" cy="646331"/>
          </a:xfrm>
          <a:prstGeom prst="rect">
            <a:avLst/>
          </a:prstGeom>
          <a:noFill/>
        </p:spPr>
        <p:txBody>
          <a:bodyPr wrap="square">
            <a:spAutoFit/>
          </a:bodyPr>
          <a:lstStyle/>
          <a:p>
            <a:r>
              <a:rPr lang="en-IN" dirty="0">
                <a:latin typeface="Times New Roman" panose="02020603050405020304" pitchFamily="18" charset="0"/>
                <a:cs typeface="Times New Roman" panose="02020603050405020304" pitchFamily="18" charset="0"/>
              </a:rPr>
              <a:t>https://www.williamstrial.com/blog/2020/december/six-workers-hospitalized-after-magellan-oil-tank/</a:t>
            </a:r>
          </a:p>
        </p:txBody>
      </p:sp>
      <p:sp>
        <p:nvSpPr>
          <p:cNvPr id="9" name="TextBox 8">
            <a:extLst>
              <a:ext uri="{FF2B5EF4-FFF2-40B4-BE49-F238E27FC236}">
                <a16:creationId xmlns:a16="http://schemas.microsoft.com/office/drawing/2014/main" id="{B81AFA73-3E9D-ACDB-9768-93702782A4FE}"/>
              </a:ext>
            </a:extLst>
          </p:cNvPr>
          <p:cNvSpPr txBox="1"/>
          <p:nvPr/>
        </p:nvSpPr>
        <p:spPr>
          <a:xfrm>
            <a:off x="49161" y="4105870"/>
            <a:ext cx="9085006" cy="923330"/>
          </a:xfrm>
          <a:prstGeom prst="rect">
            <a:avLst/>
          </a:prstGeom>
          <a:noFill/>
        </p:spPr>
        <p:txBody>
          <a:bodyPr wrap="square">
            <a:spAutoFit/>
          </a:bodyPr>
          <a:lstStyle/>
          <a:p>
            <a:pPr algn="l"/>
            <a:r>
              <a:rPr lang="en-US" b="0" i="0" u="none" strike="noStrike" baseline="0" dirty="0" err="1">
                <a:latin typeface="Times New Roman" panose="02020603050405020304" pitchFamily="18" charset="0"/>
                <a:cs typeface="Times New Roman" panose="02020603050405020304" pitchFamily="18" charset="0"/>
              </a:rPr>
              <a:t>Longhua</a:t>
            </a:r>
            <a:r>
              <a:rPr lang="en-US" b="0" i="0" u="none" strike="noStrike" baseline="0" dirty="0">
                <a:latin typeface="Times New Roman" panose="02020603050405020304" pitchFamily="18" charset="0"/>
                <a:cs typeface="Times New Roman" panose="02020603050405020304" pitchFamily="18" charset="0"/>
              </a:rPr>
              <a:t> Hu. A review of physics and correlations of pool fire </a:t>
            </a:r>
            <a:r>
              <a:rPr lang="en-US" b="0" i="0" u="none" strike="noStrike" baseline="0" dirty="0" err="1">
                <a:latin typeface="Times New Roman" panose="02020603050405020304" pitchFamily="18" charset="0"/>
                <a:cs typeface="Times New Roman" panose="02020603050405020304" pitchFamily="18" charset="0"/>
              </a:rPr>
              <a:t>behaviour</a:t>
            </a:r>
            <a:r>
              <a:rPr lang="en-US" b="0" i="0" u="none" strike="noStrike" baseline="0" dirty="0">
                <a:latin typeface="Times New Roman" panose="02020603050405020304" pitchFamily="18" charset="0"/>
                <a:cs typeface="Times New Roman" panose="02020603050405020304" pitchFamily="18" charset="0"/>
              </a:rPr>
              <a:t> in wind and future challenges. Fire Safety Journal, 91:41–55, 2017. Fire Safety Science: Proceedings of the 12th International Symposium.</a:t>
            </a:r>
            <a:endParaRPr lang="en-IN" dirty="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54B7B1F3-3371-92DF-7F61-795AA55AC6A1}"/>
              </a:ext>
            </a:extLst>
          </p:cNvPr>
          <p:cNvSpPr txBox="1"/>
          <p:nvPr/>
        </p:nvSpPr>
        <p:spPr>
          <a:xfrm>
            <a:off x="49161" y="5029200"/>
            <a:ext cx="9124335" cy="1200329"/>
          </a:xfrm>
          <a:prstGeom prst="rect">
            <a:avLst/>
          </a:prstGeom>
          <a:noFill/>
        </p:spPr>
        <p:txBody>
          <a:bodyPr wrap="square">
            <a:spAutoFit/>
          </a:bodyPr>
          <a:lstStyle/>
          <a:p>
            <a:r>
              <a:rPr lang="en-IN" dirty="0">
                <a:latin typeface="Times New Roman" panose="02020603050405020304" pitchFamily="18" charset="0"/>
                <a:cs typeface="Times New Roman" panose="02020603050405020304" pitchFamily="18" charset="0"/>
              </a:rPr>
              <a:t>Chen </a:t>
            </a:r>
            <a:r>
              <a:rPr lang="en-IN" dirty="0" err="1">
                <a:latin typeface="Times New Roman" panose="02020603050405020304" pitchFamily="18" charset="0"/>
                <a:cs typeface="Times New Roman" panose="02020603050405020304" pitchFamily="18" charset="0"/>
              </a:rPr>
              <a:t>Kuang</a:t>
            </a:r>
            <a:r>
              <a:rPr lang="en-IN" dirty="0">
                <a:latin typeface="Times New Roman" panose="02020603050405020304" pitchFamily="18" charset="0"/>
                <a:cs typeface="Times New Roman" panose="02020603050405020304" pitchFamily="18" charset="0"/>
              </a:rPr>
              <a:t>, </a:t>
            </a:r>
            <a:r>
              <a:rPr lang="en-IN" dirty="0" err="1">
                <a:latin typeface="Times New Roman" panose="02020603050405020304" pitchFamily="18" charset="0"/>
                <a:cs typeface="Times New Roman" panose="02020603050405020304" pitchFamily="18" charset="0"/>
              </a:rPr>
              <a:t>Longhua</a:t>
            </a:r>
            <a:r>
              <a:rPr lang="en-IN" dirty="0">
                <a:latin typeface="Times New Roman" panose="02020603050405020304" pitchFamily="18" charset="0"/>
                <a:cs typeface="Times New Roman" panose="02020603050405020304" pitchFamily="18" charset="0"/>
              </a:rPr>
              <a:t> Hu, </a:t>
            </a:r>
            <a:r>
              <a:rPr lang="en-IN" dirty="0" err="1">
                <a:latin typeface="Times New Roman" panose="02020603050405020304" pitchFamily="18" charset="0"/>
                <a:cs typeface="Times New Roman" panose="02020603050405020304" pitchFamily="18" charset="0"/>
              </a:rPr>
              <a:t>Xiaolei</a:t>
            </a:r>
            <a:r>
              <a:rPr lang="en-IN" dirty="0">
                <a:latin typeface="Times New Roman" panose="02020603050405020304" pitchFamily="18" charset="0"/>
                <a:cs typeface="Times New Roman" panose="02020603050405020304" pitchFamily="18" charset="0"/>
              </a:rPr>
              <a:t> Zhang, </a:t>
            </a:r>
            <a:r>
              <a:rPr lang="en-IN" dirty="0" err="1">
                <a:latin typeface="Times New Roman" panose="02020603050405020304" pitchFamily="18" charset="0"/>
                <a:cs typeface="Times New Roman" panose="02020603050405020304" pitchFamily="18" charset="0"/>
              </a:rPr>
              <a:t>Yujie</a:t>
            </a:r>
            <a:r>
              <a:rPr lang="en-IN" dirty="0">
                <a:latin typeface="Times New Roman" panose="02020603050405020304" pitchFamily="18" charset="0"/>
                <a:cs typeface="Times New Roman" panose="02020603050405020304" pitchFamily="18" charset="0"/>
              </a:rPr>
              <a:t> Lin, Larry W. </a:t>
            </a:r>
            <a:r>
              <a:rPr lang="en-IN" dirty="0" err="1">
                <a:latin typeface="Times New Roman" panose="02020603050405020304" pitchFamily="18" charset="0"/>
                <a:cs typeface="Times New Roman" panose="02020603050405020304" pitchFamily="18" charset="0"/>
              </a:rPr>
              <a:t>Kostiuk</a:t>
            </a:r>
            <a:r>
              <a:rPr lang="en-IN" dirty="0">
                <a:latin typeface="Times New Roman" panose="02020603050405020304" pitchFamily="18" charset="0"/>
                <a:cs typeface="Times New Roman" panose="02020603050405020304" pitchFamily="18" charset="0"/>
              </a:rPr>
              <a:t>, An experimental study on the burning rates of n-heptane pool fires with various lip heights in cross flow, Combustion and Flame, Volume 201, 2019, Pages 93-103,</a:t>
            </a:r>
          </a:p>
          <a:p>
            <a:r>
              <a:rPr lang="en-IN" dirty="0">
                <a:latin typeface="Times New Roman" panose="02020603050405020304" pitchFamily="18" charset="0"/>
                <a:cs typeface="Times New Roman" panose="02020603050405020304" pitchFamily="18" charset="0"/>
              </a:rPr>
              <a:t>ISSN 0010-2180, https://doi.org/10.1016/j.combustflame.2018.12.011.</a:t>
            </a:r>
          </a:p>
        </p:txBody>
      </p:sp>
      <p:sp>
        <p:nvSpPr>
          <p:cNvPr id="12" name="TextBox 11">
            <a:extLst>
              <a:ext uri="{FF2B5EF4-FFF2-40B4-BE49-F238E27FC236}">
                <a16:creationId xmlns:a16="http://schemas.microsoft.com/office/drawing/2014/main" id="{A5CFB8B4-CCCF-9A93-FAE8-E1EBDE46B081}"/>
              </a:ext>
            </a:extLst>
          </p:cNvPr>
          <p:cNvSpPr txBox="1"/>
          <p:nvPr/>
        </p:nvSpPr>
        <p:spPr>
          <a:xfrm>
            <a:off x="9832" y="1040396"/>
            <a:ext cx="4581832" cy="584775"/>
          </a:xfrm>
          <a:prstGeom prst="rect">
            <a:avLst/>
          </a:prstGeom>
          <a:noFill/>
        </p:spPr>
        <p:txBody>
          <a:bodyPr wrap="square">
            <a:spAutoFit/>
          </a:bodyPr>
          <a:lstStyle/>
          <a:p>
            <a:r>
              <a:rPr lang="en-IN" sz="3200" b="1" i="0" u="none" strike="noStrike" baseline="0" dirty="0">
                <a:latin typeface="Times New Roman" panose="02020603050405020304" pitchFamily="18" charset="0"/>
                <a:cs typeface="Times New Roman" panose="02020603050405020304" pitchFamily="18" charset="0"/>
              </a:rPr>
              <a:t>References</a:t>
            </a:r>
            <a:endParaRPr lang="en-IN"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908840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859C6FB-1885-C45A-9826-55D8A2AD28E8}"/>
              </a:ext>
            </a:extLst>
          </p:cNvPr>
          <p:cNvSpPr txBox="1"/>
          <p:nvPr/>
        </p:nvSpPr>
        <p:spPr>
          <a:xfrm>
            <a:off x="3424314" y="3105834"/>
            <a:ext cx="2295372" cy="646331"/>
          </a:xfrm>
          <a:prstGeom prst="rect">
            <a:avLst/>
          </a:prstGeom>
          <a:noFill/>
        </p:spPr>
        <p:txBody>
          <a:bodyPr wrap="none" rtlCol="0">
            <a:spAutoFit/>
          </a:bodyPr>
          <a:lstStyle/>
          <a:p>
            <a:r>
              <a:rPr lang="en-IN" sz="3600" dirty="0"/>
              <a:t>Thank you</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9726813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5447009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9E7B857-89D5-7C9E-32D1-F486F63221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209800"/>
            <a:ext cx="9144000" cy="3958979"/>
          </a:xfrm>
          <a:prstGeom prst="rect">
            <a:avLst/>
          </a:prstGeom>
        </p:spPr>
      </p:pic>
    </p:spTree>
    <p:extLst>
      <p:ext uri="{BB962C8B-B14F-4D97-AF65-F5344CB8AC3E}">
        <p14:creationId xmlns:p14="http://schemas.microsoft.com/office/powerpoint/2010/main" val="34576568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B5BE62FB-5347-D40D-6F60-122D9801EF07}"/>
              </a:ext>
            </a:extLst>
          </p:cNvPr>
          <p:cNvSpPr txBox="1"/>
          <p:nvPr/>
        </p:nvSpPr>
        <p:spPr>
          <a:xfrm>
            <a:off x="0" y="1219200"/>
            <a:ext cx="8839200" cy="2308324"/>
          </a:xfrm>
          <a:prstGeom prst="rect">
            <a:avLst/>
          </a:prstGeom>
          <a:noFill/>
        </p:spPr>
        <p:txBody>
          <a:bodyPr wrap="square">
            <a:spAutoFit/>
          </a:bodyPr>
          <a:lstStyle/>
          <a:p>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Cold junction compensation (CJC):</a:t>
            </a:r>
          </a:p>
          <a:p>
            <a:pPr lvl="1" algn="just"/>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 is a technique used to compensate for temperature variations at the junction between a thermocouple and the measuring instrument (often referred to as the "cold junction"). In a thermocouple-based temperature measurement system, the voltage generated by the thermocouple is proportional to the temperature difference between the measurement junction (where the temperature is being measured) and the reference junction (the cold junction, typically at the point where the thermocouple connects to the measuring instrument).</a:t>
            </a:r>
            <a:endParaRPr lang="en-IN" dirty="0">
              <a:latin typeface="Times New Roman" panose="02020603050405020304" pitchFamily="18" charset="0"/>
              <a:cs typeface="Times New Roman" panose="02020603050405020304" pitchFamily="18" charset="0"/>
            </a:endParaRPr>
          </a:p>
        </p:txBody>
      </p:sp>
      <p:pic>
        <p:nvPicPr>
          <p:cNvPr id="10" name="Picture 9">
            <a:extLst>
              <a:ext uri="{FF2B5EF4-FFF2-40B4-BE49-F238E27FC236}">
                <a16:creationId xmlns:a16="http://schemas.microsoft.com/office/drawing/2014/main" id="{4BC15402-CF87-DCE0-2B27-E92FCBD6E0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5400" y="3657600"/>
            <a:ext cx="5989648" cy="3121621"/>
          </a:xfrm>
          <a:prstGeom prst="rect">
            <a:avLst/>
          </a:prstGeom>
        </p:spPr>
      </p:pic>
    </p:spTree>
    <p:extLst>
      <p:ext uri="{BB962C8B-B14F-4D97-AF65-F5344CB8AC3E}">
        <p14:creationId xmlns:p14="http://schemas.microsoft.com/office/powerpoint/2010/main" val="21409938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B5BE62FB-5347-D40D-6F60-122D9801EF07}"/>
              </a:ext>
            </a:extLst>
          </p:cNvPr>
          <p:cNvSpPr txBox="1"/>
          <p:nvPr/>
        </p:nvSpPr>
        <p:spPr>
          <a:xfrm>
            <a:off x="-36871" y="1219200"/>
            <a:ext cx="8839200" cy="1477328"/>
          </a:xfrm>
          <a:prstGeom prst="rect">
            <a:avLst/>
          </a:prstGeom>
          <a:noFill/>
        </p:spPr>
        <p:txBody>
          <a:bodyPr wrap="square">
            <a:spAutoFit/>
          </a:bodyPr>
          <a:lstStyle/>
          <a:p>
            <a:r>
              <a:rPr lang="en-US" dirty="0">
                <a:solidFill>
                  <a:srgbClr val="0D0D0D"/>
                </a:solidFill>
                <a:highlight>
                  <a:srgbClr val="FFFFFF"/>
                </a:highlight>
                <a:latin typeface="Times New Roman" panose="02020603050405020304" pitchFamily="18" charset="0"/>
                <a:cs typeface="Times New Roman" panose="02020603050405020304" pitchFamily="18" charset="0"/>
              </a:rPr>
              <a:t>RTD</a:t>
            </a: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a:t>
            </a:r>
          </a:p>
          <a:p>
            <a:pPr lvl="1" algn="just"/>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 RTD (Resistance Temperature Detector) and thermocouple are two distinct types of temperature sensors commonly used in industrial, scientific, and commercial applications. While both are used for temperature measurement, they operate on different principles.</a:t>
            </a:r>
            <a:endParaRPr lang="en-IN"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675BE00C-B958-5A1A-F605-5D73053E57BF}"/>
              </a:ext>
            </a:extLst>
          </p:cNvPr>
          <p:cNvPicPr>
            <a:picLocks noChangeAspect="1"/>
          </p:cNvPicPr>
          <p:nvPr/>
        </p:nvPicPr>
        <p:blipFill>
          <a:blip r:embed="rId2"/>
          <a:stretch>
            <a:fillRect/>
          </a:stretch>
        </p:blipFill>
        <p:spPr>
          <a:xfrm>
            <a:off x="457200" y="3124200"/>
            <a:ext cx="2895600" cy="1440048"/>
          </a:xfrm>
          <a:prstGeom prst="rect">
            <a:avLst/>
          </a:prstGeom>
        </p:spPr>
      </p:pic>
      <p:pic>
        <p:nvPicPr>
          <p:cNvPr id="7" name="Picture 6">
            <a:extLst>
              <a:ext uri="{FF2B5EF4-FFF2-40B4-BE49-F238E27FC236}">
                <a16:creationId xmlns:a16="http://schemas.microsoft.com/office/drawing/2014/main" id="{59DB1A47-B5AA-7DE9-8EBA-1E03BAF8E2E7}"/>
              </a:ext>
            </a:extLst>
          </p:cNvPr>
          <p:cNvPicPr>
            <a:picLocks noChangeAspect="1"/>
          </p:cNvPicPr>
          <p:nvPr/>
        </p:nvPicPr>
        <p:blipFill>
          <a:blip r:embed="rId3"/>
          <a:stretch>
            <a:fillRect/>
          </a:stretch>
        </p:blipFill>
        <p:spPr>
          <a:xfrm>
            <a:off x="3657600" y="3165002"/>
            <a:ext cx="2895600" cy="1418975"/>
          </a:xfrm>
          <a:prstGeom prst="rect">
            <a:avLst/>
          </a:prstGeom>
        </p:spPr>
      </p:pic>
      <p:sp>
        <p:nvSpPr>
          <p:cNvPr id="10" name="TextBox 9">
            <a:extLst>
              <a:ext uri="{FF2B5EF4-FFF2-40B4-BE49-F238E27FC236}">
                <a16:creationId xmlns:a16="http://schemas.microsoft.com/office/drawing/2014/main" id="{DEC78257-BE4F-7A49-0050-BBB052F85013}"/>
              </a:ext>
            </a:extLst>
          </p:cNvPr>
          <p:cNvSpPr txBox="1"/>
          <p:nvPr/>
        </p:nvSpPr>
        <p:spPr>
          <a:xfrm>
            <a:off x="152400" y="5081948"/>
            <a:ext cx="8991600" cy="646331"/>
          </a:xfrm>
          <a:prstGeom prst="rect">
            <a:avLst/>
          </a:prstGeom>
          <a:noFill/>
        </p:spPr>
        <p:txBody>
          <a:bodyPr wrap="square">
            <a:spAutoFit/>
          </a:bodyPr>
          <a:lstStyle/>
          <a:p>
            <a:r>
              <a:rPr lang="en-US" dirty="0">
                <a:solidFill>
                  <a:srgbClr val="0D0D0D"/>
                </a:solidFill>
                <a:highlight>
                  <a:srgbClr val="FFFFFF"/>
                </a:highlight>
                <a:latin typeface="Times New Roman" panose="02020603050405020304" pitchFamily="18" charset="0"/>
                <a:cs typeface="Times New Roman" panose="02020603050405020304" pitchFamily="18" charset="0"/>
              </a:rPr>
              <a:t>Due to increase in energy the atom vibrates at high speed resisting the currently flow smoothness. Creates a volt difference.</a:t>
            </a:r>
            <a:endParaRPr lang="en-IN" dirty="0"/>
          </a:p>
        </p:txBody>
      </p:sp>
    </p:spTree>
    <p:extLst>
      <p:ext uri="{BB962C8B-B14F-4D97-AF65-F5344CB8AC3E}">
        <p14:creationId xmlns:p14="http://schemas.microsoft.com/office/powerpoint/2010/main" val="21905866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F82225F-EDE1-03A0-1BDF-26D5F12359F7}"/>
              </a:ext>
            </a:extLst>
          </p:cNvPr>
          <p:cNvSpPr txBox="1"/>
          <p:nvPr/>
        </p:nvSpPr>
        <p:spPr>
          <a:xfrm>
            <a:off x="0" y="1040368"/>
            <a:ext cx="7696200" cy="461665"/>
          </a:xfrm>
          <a:prstGeom prst="rect">
            <a:avLst/>
          </a:prstGeom>
          <a:noFill/>
        </p:spPr>
        <p:txBody>
          <a:bodyPr wrap="square">
            <a:spAutoFit/>
          </a:bodyPr>
          <a:lstStyle/>
          <a:p>
            <a:r>
              <a:rPr lang="en-US" sz="2400" b="0" i="0" u="none" strike="noStrike" baseline="0" dirty="0">
                <a:latin typeface="Times New Roman" panose="02020603050405020304" pitchFamily="18" charset="0"/>
                <a:cs typeface="Times New Roman" panose="02020603050405020304" pitchFamily="18" charset="0"/>
              </a:rPr>
              <a:t>NI-9214 is a high-density thermocouple input</a:t>
            </a:r>
            <a:endParaRPr lang="en-IN" sz="2400"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2632F341-28B8-5EA2-E07C-FCC99E29FE78}"/>
              </a:ext>
            </a:extLst>
          </p:cNvPr>
          <p:cNvSpPr txBox="1"/>
          <p:nvPr/>
        </p:nvSpPr>
        <p:spPr>
          <a:xfrm>
            <a:off x="533400" y="1703734"/>
            <a:ext cx="8077200" cy="646331"/>
          </a:xfrm>
          <a:prstGeom prst="rect">
            <a:avLst/>
          </a:prstGeom>
          <a:noFill/>
        </p:spPr>
        <p:txBody>
          <a:bodyPr wrap="square">
            <a:spAutoFit/>
          </a:bodyPr>
          <a:lstStyle/>
          <a:p>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It's commonly used in industrial and laboratory settings for measuring temperature using thermocouples.</a:t>
            </a:r>
            <a:endParaRPr lang="en-IN"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0DBF0037-FCBE-8064-D118-F3FB0261E43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00200" y="2457671"/>
            <a:ext cx="5486400" cy="4100530"/>
          </a:xfrm>
          <a:prstGeom prst="rect">
            <a:avLst/>
          </a:prstGeom>
        </p:spPr>
      </p:pic>
    </p:spTree>
    <p:extLst>
      <p:ext uri="{BB962C8B-B14F-4D97-AF65-F5344CB8AC3E}">
        <p14:creationId xmlns:p14="http://schemas.microsoft.com/office/powerpoint/2010/main" val="38713297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A7EB18F-2A7C-3B73-C9D7-415404CC118F}"/>
              </a:ext>
            </a:extLst>
          </p:cNvPr>
          <p:cNvSpPr txBox="1"/>
          <p:nvPr/>
        </p:nvSpPr>
        <p:spPr>
          <a:xfrm>
            <a:off x="304800" y="994856"/>
            <a:ext cx="8382000" cy="5863144"/>
          </a:xfrm>
          <a:prstGeom prst="rect">
            <a:avLst/>
          </a:prstGeom>
          <a:noFill/>
        </p:spPr>
        <p:txBody>
          <a:bodyPr wrap="square">
            <a:spAutoFit/>
          </a:bodyPr>
          <a:lstStyle/>
          <a:p>
            <a:pPr algn="l"/>
            <a:r>
              <a:rPr lang="en-US" sz="1500" b="0" i="0" dirty="0">
                <a:solidFill>
                  <a:srgbClr val="0D0D0D"/>
                </a:solidFill>
                <a:effectLst/>
                <a:highlight>
                  <a:srgbClr val="FFFFFF"/>
                </a:highlight>
                <a:latin typeface="Söhne"/>
              </a:rPr>
              <a:t>The NI-9214 high-density thermocouple input module has several specifications that make it suitable for various temperature measurement applications. Here are some of its key specifications:</a:t>
            </a:r>
          </a:p>
          <a:p>
            <a:pPr algn="l">
              <a:buFont typeface="+mj-lt"/>
              <a:buAutoNum type="arabicPeriod"/>
            </a:pPr>
            <a:r>
              <a:rPr lang="en-US" sz="1500" b="1" i="0" dirty="0">
                <a:solidFill>
                  <a:srgbClr val="0D0D0D"/>
                </a:solidFill>
                <a:effectLst/>
                <a:highlight>
                  <a:srgbClr val="FFFFFF"/>
                </a:highlight>
                <a:latin typeface="Söhne"/>
              </a:rPr>
              <a:t>Number of Channels:</a:t>
            </a:r>
            <a:r>
              <a:rPr lang="en-US" sz="1500" b="0" i="0" dirty="0">
                <a:solidFill>
                  <a:srgbClr val="0D0D0D"/>
                </a:solidFill>
                <a:effectLst/>
                <a:highlight>
                  <a:srgbClr val="FFFFFF"/>
                </a:highlight>
                <a:latin typeface="Söhne"/>
              </a:rPr>
              <a:t> The NI-9214 typically offers 16 channels for thermocouple input.</a:t>
            </a:r>
          </a:p>
          <a:p>
            <a:pPr algn="l">
              <a:buFont typeface="+mj-lt"/>
              <a:buAutoNum type="arabicPeriod"/>
            </a:pPr>
            <a:r>
              <a:rPr lang="en-US" sz="1500" b="1" i="0" dirty="0">
                <a:solidFill>
                  <a:srgbClr val="0D0D0D"/>
                </a:solidFill>
                <a:effectLst/>
                <a:highlight>
                  <a:srgbClr val="FFFFFF"/>
                </a:highlight>
                <a:latin typeface="Söhne"/>
              </a:rPr>
              <a:t>Thermocouple Types:</a:t>
            </a:r>
            <a:r>
              <a:rPr lang="en-US" sz="1500" b="0" i="0" dirty="0">
                <a:solidFill>
                  <a:srgbClr val="0D0D0D"/>
                </a:solidFill>
                <a:effectLst/>
                <a:highlight>
                  <a:srgbClr val="FFFFFF"/>
                </a:highlight>
                <a:latin typeface="Söhne"/>
              </a:rPr>
              <a:t> It supports various types of thermocouples, including J, K, R, S, T, N, E, and B types.</a:t>
            </a:r>
          </a:p>
          <a:p>
            <a:pPr algn="l">
              <a:buFont typeface="+mj-lt"/>
              <a:buAutoNum type="arabicPeriod"/>
            </a:pPr>
            <a:r>
              <a:rPr lang="en-US" sz="1500" b="1" i="0" dirty="0">
                <a:solidFill>
                  <a:srgbClr val="0D0D0D"/>
                </a:solidFill>
                <a:effectLst/>
                <a:highlight>
                  <a:srgbClr val="FFFFFF"/>
                </a:highlight>
                <a:latin typeface="Söhne"/>
              </a:rPr>
              <a:t>Measurement Accuracy:</a:t>
            </a:r>
            <a:r>
              <a:rPr lang="en-US" sz="1500" b="0" i="0" dirty="0">
                <a:solidFill>
                  <a:srgbClr val="0D0D0D"/>
                </a:solidFill>
                <a:effectLst/>
                <a:highlight>
                  <a:srgbClr val="FFFFFF"/>
                </a:highlight>
                <a:latin typeface="Söhne"/>
              </a:rPr>
              <a:t> Accuracy can vary depending on factors such as thermocouple type, temperature range, and calibration. Generally, NI specifies accuracy within a certain temperature range, typically around ±1°C to ±2°C.</a:t>
            </a:r>
          </a:p>
          <a:p>
            <a:pPr algn="l">
              <a:buFont typeface="+mj-lt"/>
              <a:buAutoNum type="arabicPeriod"/>
            </a:pPr>
            <a:r>
              <a:rPr lang="en-US" sz="1500" b="1" i="0" dirty="0">
                <a:solidFill>
                  <a:srgbClr val="0D0D0D"/>
                </a:solidFill>
                <a:effectLst/>
                <a:highlight>
                  <a:srgbClr val="FFFFFF"/>
                </a:highlight>
                <a:latin typeface="Söhne"/>
              </a:rPr>
              <a:t>Input Range:</a:t>
            </a:r>
            <a:r>
              <a:rPr lang="en-US" sz="1500" b="0" i="0" dirty="0">
                <a:solidFill>
                  <a:srgbClr val="0D0D0D"/>
                </a:solidFill>
                <a:effectLst/>
                <a:highlight>
                  <a:srgbClr val="FFFFFF"/>
                </a:highlight>
                <a:latin typeface="Söhne"/>
              </a:rPr>
              <a:t> The input range for thermocouple voltage measurement is typically around -78 mV to 78 mV, which corresponds to the temperature range of the supported thermocouple types.</a:t>
            </a:r>
          </a:p>
          <a:p>
            <a:pPr algn="l">
              <a:buFont typeface="+mj-lt"/>
              <a:buAutoNum type="arabicPeriod"/>
            </a:pPr>
            <a:r>
              <a:rPr lang="en-US" sz="1500" b="1" i="0" dirty="0">
                <a:solidFill>
                  <a:srgbClr val="0D0D0D"/>
                </a:solidFill>
                <a:effectLst/>
                <a:highlight>
                  <a:srgbClr val="FFFFFF"/>
                </a:highlight>
                <a:latin typeface="Söhne"/>
              </a:rPr>
              <a:t>Sample Rate:</a:t>
            </a:r>
            <a:r>
              <a:rPr lang="en-US" sz="1500" b="0" i="0" dirty="0">
                <a:solidFill>
                  <a:srgbClr val="0D0D0D"/>
                </a:solidFill>
                <a:effectLst/>
                <a:highlight>
                  <a:srgbClr val="FFFFFF"/>
                </a:highlight>
                <a:latin typeface="Söhne"/>
              </a:rPr>
              <a:t> The NI-9214 offers a maximum sample rate per channel, which can vary depending on the specific model and configuration. It's usually in the range of tens to hundreds of samples per second per channel.</a:t>
            </a:r>
          </a:p>
          <a:p>
            <a:pPr algn="l">
              <a:buFont typeface="+mj-lt"/>
              <a:buAutoNum type="arabicPeriod"/>
            </a:pPr>
            <a:r>
              <a:rPr lang="en-US" sz="1500" b="1" i="0" dirty="0">
                <a:solidFill>
                  <a:srgbClr val="0D0D0D"/>
                </a:solidFill>
                <a:effectLst/>
                <a:highlight>
                  <a:srgbClr val="FFFFFF"/>
                </a:highlight>
                <a:latin typeface="Söhne"/>
              </a:rPr>
              <a:t>Resolution:</a:t>
            </a:r>
            <a:r>
              <a:rPr lang="en-US" sz="1500" b="0" i="0" dirty="0">
                <a:solidFill>
                  <a:srgbClr val="0D0D0D"/>
                </a:solidFill>
                <a:effectLst/>
                <a:highlight>
                  <a:srgbClr val="FFFFFF"/>
                </a:highlight>
                <a:latin typeface="Söhne"/>
              </a:rPr>
              <a:t> The module typically offers a resolution of 24 bits, providing high-resolution temperature measurements.</a:t>
            </a:r>
          </a:p>
          <a:p>
            <a:pPr algn="l">
              <a:buFont typeface="+mj-lt"/>
              <a:buAutoNum type="arabicPeriod"/>
            </a:pPr>
            <a:r>
              <a:rPr lang="en-US" sz="1500" b="1" i="0" dirty="0">
                <a:solidFill>
                  <a:srgbClr val="0D0D0D"/>
                </a:solidFill>
                <a:effectLst/>
                <a:highlight>
                  <a:srgbClr val="FFFFFF"/>
                </a:highlight>
                <a:latin typeface="Söhne"/>
              </a:rPr>
              <a:t>Isolation:</a:t>
            </a:r>
            <a:r>
              <a:rPr lang="en-US" sz="1500" b="0" i="0" dirty="0">
                <a:solidFill>
                  <a:srgbClr val="0D0D0D"/>
                </a:solidFill>
                <a:effectLst/>
                <a:highlight>
                  <a:srgbClr val="FFFFFF"/>
                </a:highlight>
                <a:latin typeface="Söhne"/>
              </a:rPr>
              <a:t> The NI-9214 often features channel-to-channel and channel-to-ground isolation to minimize noise and ensure accurate measurements.</a:t>
            </a:r>
          </a:p>
          <a:p>
            <a:pPr algn="l">
              <a:buFont typeface="+mj-lt"/>
              <a:buAutoNum type="arabicPeriod"/>
            </a:pPr>
            <a:r>
              <a:rPr lang="en-US" sz="1500" b="1" i="0" dirty="0">
                <a:solidFill>
                  <a:srgbClr val="0D0D0D"/>
                </a:solidFill>
                <a:effectLst/>
                <a:highlight>
                  <a:srgbClr val="FFFFFF"/>
                </a:highlight>
                <a:latin typeface="Söhne"/>
              </a:rPr>
              <a:t>Compatibility:</a:t>
            </a:r>
            <a:r>
              <a:rPr lang="en-US" sz="1500" b="0" i="0" dirty="0">
                <a:solidFill>
                  <a:srgbClr val="0D0D0D"/>
                </a:solidFill>
                <a:effectLst/>
                <a:highlight>
                  <a:srgbClr val="FFFFFF"/>
                </a:highlight>
                <a:latin typeface="Söhne"/>
              </a:rPr>
              <a:t> It is designed to work with National Instruments </a:t>
            </a:r>
            <a:r>
              <a:rPr lang="en-US" sz="1500" b="0" i="0" dirty="0" err="1">
                <a:solidFill>
                  <a:srgbClr val="0D0D0D"/>
                </a:solidFill>
                <a:effectLst/>
                <a:highlight>
                  <a:srgbClr val="FFFFFF"/>
                </a:highlight>
                <a:latin typeface="Söhne"/>
              </a:rPr>
              <a:t>CompactDAQ</a:t>
            </a:r>
            <a:r>
              <a:rPr lang="en-US" sz="1500" b="0" i="0" dirty="0">
                <a:solidFill>
                  <a:srgbClr val="0D0D0D"/>
                </a:solidFill>
                <a:effectLst/>
                <a:highlight>
                  <a:srgbClr val="FFFFFF"/>
                </a:highlight>
                <a:latin typeface="Söhne"/>
              </a:rPr>
              <a:t> and </a:t>
            </a:r>
            <a:r>
              <a:rPr lang="en-US" sz="1500" b="0" i="0" dirty="0" err="1">
                <a:solidFill>
                  <a:srgbClr val="0D0D0D"/>
                </a:solidFill>
                <a:effectLst/>
                <a:highlight>
                  <a:srgbClr val="FFFFFF"/>
                </a:highlight>
                <a:latin typeface="Söhne"/>
              </a:rPr>
              <a:t>CompactRIO</a:t>
            </a:r>
            <a:r>
              <a:rPr lang="en-US" sz="1500" b="0" i="0" dirty="0">
                <a:solidFill>
                  <a:srgbClr val="0D0D0D"/>
                </a:solidFill>
                <a:effectLst/>
                <a:highlight>
                  <a:srgbClr val="FFFFFF"/>
                </a:highlight>
                <a:latin typeface="Söhne"/>
              </a:rPr>
              <a:t> platforms, and it's typically compatible with NI-DAQmx software for configuration, control, and data logging.</a:t>
            </a:r>
          </a:p>
          <a:p>
            <a:pPr algn="l">
              <a:buFont typeface="+mj-lt"/>
              <a:buAutoNum type="arabicPeriod"/>
            </a:pPr>
            <a:r>
              <a:rPr lang="en-US" sz="1500" b="1" i="0" dirty="0">
                <a:solidFill>
                  <a:srgbClr val="0D0D0D"/>
                </a:solidFill>
                <a:effectLst/>
                <a:highlight>
                  <a:srgbClr val="FFFFFF"/>
                </a:highlight>
                <a:latin typeface="Söhne"/>
              </a:rPr>
              <a:t>Form Factor:</a:t>
            </a:r>
            <a:r>
              <a:rPr lang="en-US" sz="1500" b="0" i="0" dirty="0">
                <a:solidFill>
                  <a:srgbClr val="0D0D0D"/>
                </a:solidFill>
                <a:effectLst/>
                <a:highlight>
                  <a:srgbClr val="FFFFFF"/>
                </a:highlight>
                <a:latin typeface="Söhne"/>
              </a:rPr>
              <a:t> The NI-9214 is often designed to fit into a </a:t>
            </a:r>
            <a:r>
              <a:rPr lang="en-US" sz="1500" b="0" i="0" dirty="0" err="1">
                <a:solidFill>
                  <a:srgbClr val="0D0D0D"/>
                </a:solidFill>
                <a:effectLst/>
                <a:highlight>
                  <a:srgbClr val="FFFFFF"/>
                </a:highlight>
                <a:latin typeface="Söhne"/>
              </a:rPr>
              <a:t>CompactDAQ</a:t>
            </a:r>
            <a:r>
              <a:rPr lang="en-US" sz="1500" b="0" i="0" dirty="0">
                <a:solidFill>
                  <a:srgbClr val="0D0D0D"/>
                </a:solidFill>
                <a:effectLst/>
                <a:highlight>
                  <a:srgbClr val="FFFFFF"/>
                </a:highlight>
                <a:latin typeface="Söhne"/>
              </a:rPr>
              <a:t> chassis or a </a:t>
            </a:r>
            <a:r>
              <a:rPr lang="en-US" sz="1500" b="0" i="0" dirty="0" err="1">
                <a:solidFill>
                  <a:srgbClr val="0D0D0D"/>
                </a:solidFill>
                <a:effectLst/>
                <a:highlight>
                  <a:srgbClr val="FFFFFF"/>
                </a:highlight>
                <a:latin typeface="Söhne"/>
              </a:rPr>
              <a:t>CompactRIO</a:t>
            </a:r>
            <a:r>
              <a:rPr lang="en-US" sz="1500" b="0" i="0" dirty="0">
                <a:solidFill>
                  <a:srgbClr val="0D0D0D"/>
                </a:solidFill>
                <a:effectLst/>
                <a:highlight>
                  <a:srgbClr val="FFFFFF"/>
                </a:highlight>
                <a:latin typeface="Söhne"/>
              </a:rPr>
              <a:t> system, offering flexibility in system integration.</a:t>
            </a:r>
          </a:p>
          <a:p>
            <a:pPr algn="l"/>
            <a:r>
              <a:rPr lang="en-US" sz="1500" b="0" i="0" dirty="0">
                <a:solidFill>
                  <a:srgbClr val="0D0D0D"/>
                </a:solidFill>
                <a:effectLst/>
                <a:highlight>
                  <a:srgbClr val="FFFFFF"/>
                </a:highlight>
                <a:latin typeface="Söhne"/>
              </a:rPr>
              <a:t>These specifications may vary slightly depending on the specific model and configuration of the NI-9214 module. It's always essential to refer to the official documentation or datasheet for the most accurate and up-to-date information.</a:t>
            </a:r>
          </a:p>
        </p:txBody>
      </p:sp>
    </p:spTree>
    <p:extLst>
      <p:ext uri="{BB962C8B-B14F-4D97-AF65-F5344CB8AC3E}">
        <p14:creationId xmlns:p14="http://schemas.microsoft.com/office/powerpoint/2010/main" val="21004954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49FB420-0772-F904-281D-E80157F8196F}"/>
              </a:ext>
            </a:extLst>
          </p:cNvPr>
          <p:cNvSpPr txBox="1"/>
          <p:nvPr/>
        </p:nvSpPr>
        <p:spPr>
          <a:xfrm>
            <a:off x="304800" y="757535"/>
            <a:ext cx="3352800" cy="461665"/>
          </a:xfrm>
          <a:prstGeom prst="rect">
            <a:avLst/>
          </a:prstGeom>
          <a:noFill/>
        </p:spPr>
        <p:txBody>
          <a:bodyPr wrap="square">
            <a:spAutoFit/>
          </a:bodyPr>
          <a:lstStyle/>
          <a:p>
            <a:r>
              <a:rPr lang="en-IN" sz="2400" i="0" u="none" strike="noStrike" baseline="0" dirty="0">
                <a:latin typeface="Times New Roman" panose="02020603050405020304" pitchFamily="18" charset="0"/>
                <a:cs typeface="Times New Roman" panose="02020603050405020304" pitchFamily="18" charset="0"/>
              </a:rPr>
              <a:t>cDAQ-9171 USB chassis</a:t>
            </a:r>
            <a:endParaRPr lang="en-IN" sz="2400"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84691111-683E-3B4C-0F8D-8CA6EC0D8F52}"/>
              </a:ext>
            </a:extLst>
          </p:cNvPr>
          <p:cNvSpPr txBox="1"/>
          <p:nvPr/>
        </p:nvSpPr>
        <p:spPr>
          <a:xfrm>
            <a:off x="-76199" y="1219200"/>
            <a:ext cx="9220200" cy="5401479"/>
          </a:xfrm>
          <a:prstGeom prst="rect">
            <a:avLst/>
          </a:prstGeom>
          <a:noFill/>
        </p:spPr>
        <p:txBody>
          <a:bodyPr wrap="square">
            <a:spAutoFit/>
          </a:bodyPr>
          <a:lstStyle/>
          <a:p>
            <a:pPr algn="l"/>
            <a:r>
              <a:rPr lang="en-US" sz="1500" b="0" i="0" dirty="0">
                <a:solidFill>
                  <a:srgbClr val="0D0D0D"/>
                </a:solidFill>
                <a:effectLst/>
                <a:highlight>
                  <a:srgbClr val="FFFFFF"/>
                </a:highlight>
                <a:latin typeface="Söhne"/>
              </a:rPr>
              <a:t>The </a:t>
            </a:r>
            <a:r>
              <a:rPr lang="en-US" sz="1500" b="0" i="0" dirty="0" err="1">
                <a:solidFill>
                  <a:srgbClr val="0D0D0D"/>
                </a:solidFill>
                <a:effectLst/>
                <a:highlight>
                  <a:srgbClr val="FFFFFF"/>
                </a:highlight>
                <a:latin typeface="Söhne"/>
              </a:rPr>
              <a:t>CompactDAQ</a:t>
            </a:r>
            <a:r>
              <a:rPr lang="en-US" sz="1500" b="0" i="0" dirty="0">
                <a:solidFill>
                  <a:srgbClr val="0D0D0D"/>
                </a:solidFill>
                <a:effectLst/>
                <a:highlight>
                  <a:srgbClr val="FFFFFF"/>
                </a:highlight>
                <a:latin typeface="Söhne"/>
              </a:rPr>
              <a:t> 9171 chassis serves as the physical enclosure and infrastructure for building modular data acquisition systems. Here's what it does:</a:t>
            </a:r>
          </a:p>
          <a:p>
            <a:pPr algn="l">
              <a:buFont typeface="+mj-lt"/>
              <a:buAutoNum type="arabicPeriod"/>
            </a:pPr>
            <a:r>
              <a:rPr lang="en-US" sz="1500" b="1" i="0" dirty="0">
                <a:solidFill>
                  <a:srgbClr val="0D0D0D"/>
                </a:solidFill>
                <a:effectLst/>
                <a:highlight>
                  <a:srgbClr val="FFFFFF"/>
                </a:highlight>
                <a:latin typeface="Söhne"/>
              </a:rPr>
              <a:t>Housing for DAQ Modules:</a:t>
            </a:r>
            <a:r>
              <a:rPr lang="en-US" sz="1500" b="0" i="0" dirty="0">
                <a:solidFill>
                  <a:srgbClr val="0D0D0D"/>
                </a:solidFill>
                <a:effectLst/>
                <a:highlight>
                  <a:srgbClr val="FFFFFF"/>
                </a:highlight>
                <a:latin typeface="Söhne"/>
              </a:rPr>
              <a:t> The primary function of the </a:t>
            </a:r>
            <a:r>
              <a:rPr lang="en-US" sz="1500" b="0" i="0" dirty="0" err="1">
                <a:solidFill>
                  <a:srgbClr val="0D0D0D"/>
                </a:solidFill>
                <a:effectLst/>
                <a:highlight>
                  <a:srgbClr val="FFFFFF"/>
                </a:highlight>
                <a:latin typeface="Söhne"/>
              </a:rPr>
              <a:t>CompactDAQ</a:t>
            </a:r>
            <a:r>
              <a:rPr lang="en-US" sz="1500" b="0" i="0" dirty="0">
                <a:solidFill>
                  <a:srgbClr val="0D0D0D"/>
                </a:solidFill>
                <a:effectLst/>
                <a:highlight>
                  <a:srgbClr val="FFFFFF"/>
                </a:highlight>
                <a:latin typeface="Söhne"/>
              </a:rPr>
              <a:t> 9171 chassis is to house one or more data acquisition (DAQ) modules. These modules perform specific measurement tasks, such as analog input, analog output, digital I/O, or specialized measurements like temperature or vibration sensing.</a:t>
            </a:r>
          </a:p>
          <a:p>
            <a:pPr algn="l">
              <a:buFont typeface="+mj-lt"/>
              <a:buAutoNum type="arabicPeriod"/>
            </a:pPr>
            <a:r>
              <a:rPr lang="en-US" sz="1500" b="1" i="0" dirty="0">
                <a:solidFill>
                  <a:srgbClr val="0D0D0D"/>
                </a:solidFill>
                <a:effectLst/>
                <a:highlight>
                  <a:srgbClr val="FFFFFF"/>
                </a:highlight>
                <a:latin typeface="Söhne"/>
              </a:rPr>
              <a:t>Power Supply:</a:t>
            </a:r>
            <a:r>
              <a:rPr lang="en-US" sz="1500" b="0" i="0" dirty="0">
                <a:solidFill>
                  <a:srgbClr val="0D0D0D"/>
                </a:solidFill>
                <a:effectLst/>
                <a:highlight>
                  <a:srgbClr val="FFFFFF"/>
                </a:highlight>
                <a:latin typeface="Söhne"/>
              </a:rPr>
              <a:t> The chassis provides power to the installed DAQ modules. It ensures that each module receives the necessary electrical power to operate correctly.</a:t>
            </a:r>
          </a:p>
          <a:p>
            <a:pPr algn="l">
              <a:buFont typeface="+mj-lt"/>
              <a:buAutoNum type="arabicPeriod"/>
            </a:pPr>
            <a:r>
              <a:rPr lang="en-US" sz="1500" b="1" i="0" dirty="0">
                <a:solidFill>
                  <a:srgbClr val="0D0D0D"/>
                </a:solidFill>
                <a:effectLst/>
                <a:highlight>
                  <a:srgbClr val="FFFFFF"/>
                </a:highlight>
                <a:latin typeface="Söhne"/>
              </a:rPr>
              <a:t>Data Communication:</a:t>
            </a:r>
            <a:r>
              <a:rPr lang="en-US" sz="1500" b="0" i="0" dirty="0">
                <a:solidFill>
                  <a:srgbClr val="0D0D0D"/>
                </a:solidFill>
                <a:effectLst/>
                <a:highlight>
                  <a:srgbClr val="FFFFFF"/>
                </a:highlight>
                <a:latin typeface="Söhne"/>
              </a:rPr>
              <a:t> The chassis facilitates communication between the installed DAQ modules and an external computer or controller. This communication enables data transfer, control commands, and synchronization signals between the modules and the host system.</a:t>
            </a:r>
          </a:p>
          <a:p>
            <a:pPr algn="l">
              <a:buFont typeface="+mj-lt"/>
              <a:buAutoNum type="arabicPeriod"/>
            </a:pPr>
            <a:r>
              <a:rPr lang="en-US" sz="1500" b="1" i="0" dirty="0">
                <a:solidFill>
                  <a:srgbClr val="0D0D0D"/>
                </a:solidFill>
                <a:effectLst/>
                <a:highlight>
                  <a:srgbClr val="FFFFFF"/>
                </a:highlight>
                <a:latin typeface="Söhne"/>
              </a:rPr>
              <a:t>Synchronization:</a:t>
            </a:r>
            <a:r>
              <a:rPr lang="en-US" sz="1500" b="0" i="0" dirty="0">
                <a:solidFill>
                  <a:srgbClr val="0D0D0D"/>
                </a:solidFill>
                <a:effectLst/>
                <a:highlight>
                  <a:srgbClr val="FFFFFF"/>
                </a:highlight>
                <a:latin typeface="Söhne"/>
              </a:rPr>
              <a:t> It supports synchronization of measurements across multiple DAQ modules within the same chassis. This synchronization is essential for applications that require precise timing and coordination between different measurement channels.</a:t>
            </a:r>
          </a:p>
          <a:p>
            <a:pPr algn="l">
              <a:buFont typeface="+mj-lt"/>
              <a:buAutoNum type="arabicPeriod"/>
            </a:pPr>
            <a:r>
              <a:rPr lang="en-US" sz="1500" b="1" i="0" dirty="0">
                <a:solidFill>
                  <a:srgbClr val="0D0D0D"/>
                </a:solidFill>
                <a:effectLst/>
                <a:highlight>
                  <a:srgbClr val="FFFFFF"/>
                </a:highlight>
                <a:latin typeface="Söhne"/>
              </a:rPr>
              <a:t>Signal Conditioning:</a:t>
            </a:r>
            <a:r>
              <a:rPr lang="en-US" sz="1500" b="0" i="0" dirty="0">
                <a:solidFill>
                  <a:srgbClr val="0D0D0D"/>
                </a:solidFill>
                <a:effectLst/>
                <a:highlight>
                  <a:srgbClr val="FFFFFF"/>
                </a:highlight>
                <a:latin typeface="Söhne"/>
              </a:rPr>
              <a:t> Some </a:t>
            </a:r>
            <a:r>
              <a:rPr lang="en-US" sz="1500" b="0" i="0" dirty="0" err="1">
                <a:solidFill>
                  <a:srgbClr val="0D0D0D"/>
                </a:solidFill>
                <a:effectLst/>
                <a:highlight>
                  <a:srgbClr val="FFFFFF"/>
                </a:highlight>
                <a:latin typeface="Söhne"/>
              </a:rPr>
              <a:t>CompactDAQ</a:t>
            </a:r>
            <a:r>
              <a:rPr lang="en-US" sz="1500" b="0" i="0" dirty="0">
                <a:solidFill>
                  <a:srgbClr val="0D0D0D"/>
                </a:solidFill>
                <a:effectLst/>
                <a:highlight>
                  <a:srgbClr val="FFFFFF"/>
                </a:highlight>
                <a:latin typeface="Söhne"/>
              </a:rPr>
              <a:t> chassis models may include built-in signal conditioning capabilities, such as filtering or amplification, to enhance the quality of acquired data.</a:t>
            </a:r>
          </a:p>
          <a:p>
            <a:pPr algn="l">
              <a:buFont typeface="+mj-lt"/>
              <a:buAutoNum type="arabicPeriod"/>
            </a:pPr>
            <a:r>
              <a:rPr lang="en-US" sz="1500" b="1" i="0" dirty="0">
                <a:solidFill>
                  <a:srgbClr val="0D0D0D"/>
                </a:solidFill>
                <a:effectLst/>
                <a:highlight>
                  <a:srgbClr val="FFFFFF"/>
                </a:highlight>
                <a:latin typeface="Söhne"/>
              </a:rPr>
              <a:t>Environmental Protection:</a:t>
            </a:r>
            <a:r>
              <a:rPr lang="en-US" sz="1500" b="0" i="0" dirty="0">
                <a:solidFill>
                  <a:srgbClr val="0D0D0D"/>
                </a:solidFill>
                <a:effectLst/>
                <a:highlight>
                  <a:srgbClr val="FFFFFF"/>
                </a:highlight>
                <a:latin typeface="Söhne"/>
              </a:rPr>
              <a:t> The chassis provides physical protection for the installed DAQ modules, shielding them from environmental factors such as dust, moisture, and mechanical shock. This protection ensures the reliability and longevity of the measurement system, especially in industrial or field environments.</a:t>
            </a:r>
          </a:p>
          <a:p>
            <a:pPr algn="l">
              <a:buFont typeface="+mj-lt"/>
              <a:buAutoNum type="arabicPeriod"/>
            </a:pPr>
            <a:r>
              <a:rPr lang="en-US" sz="1500" b="1" i="0" dirty="0">
                <a:solidFill>
                  <a:srgbClr val="0D0D0D"/>
                </a:solidFill>
                <a:effectLst/>
                <a:highlight>
                  <a:srgbClr val="FFFFFF"/>
                </a:highlight>
                <a:latin typeface="Söhne"/>
              </a:rPr>
              <a:t>Modularity and Flexibility:</a:t>
            </a:r>
            <a:r>
              <a:rPr lang="en-US" sz="1500" b="0" i="0" dirty="0">
                <a:solidFill>
                  <a:srgbClr val="0D0D0D"/>
                </a:solidFill>
                <a:effectLst/>
                <a:highlight>
                  <a:srgbClr val="FFFFFF"/>
                </a:highlight>
                <a:latin typeface="Söhne"/>
              </a:rPr>
              <a:t> One of the key advantages of </a:t>
            </a:r>
            <a:r>
              <a:rPr lang="en-US" sz="1500" b="0" i="0" dirty="0" err="1">
                <a:solidFill>
                  <a:srgbClr val="0D0D0D"/>
                </a:solidFill>
                <a:effectLst/>
                <a:highlight>
                  <a:srgbClr val="FFFFFF"/>
                </a:highlight>
                <a:latin typeface="Söhne"/>
              </a:rPr>
              <a:t>CompactDAQ</a:t>
            </a:r>
            <a:r>
              <a:rPr lang="en-US" sz="1500" b="0" i="0" dirty="0">
                <a:solidFill>
                  <a:srgbClr val="0D0D0D"/>
                </a:solidFill>
                <a:effectLst/>
                <a:highlight>
                  <a:srgbClr val="FFFFFF"/>
                </a:highlight>
                <a:latin typeface="Söhne"/>
              </a:rPr>
              <a:t> chassis is their modular design. Users can easily swap or add DAQ modules to customize the system based on their specific measurement requirements. This modularity offers flexibility and scalability, allowing users to adapt the system to changing needs or applications.</a:t>
            </a:r>
          </a:p>
          <a:p>
            <a:pPr algn="l"/>
            <a:r>
              <a:rPr lang="en-US" sz="1500" b="0" i="0" dirty="0">
                <a:solidFill>
                  <a:srgbClr val="0D0D0D"/>
                </a:solidFill>
                <a:effectLst/>
                <a:highlight>
                  <a:srgbClr val="FFFFFF"/>
                </a:highlight>
                <a:latin typeface="Söhne"/>
              </a:rPr>
              <a:t>In summary, the </a:t>
            </a:r>
            <a:r>
              <a:rPr lang="en-US" sz="1500" b="0" i="0" dirty="0" err="1">
                <a:solidFill>
                  <a:srgbClr val="0D0D0D"/>
                </a:solidFill>
                <a:effectLst/>
                <a:highlight>
                  <a:srgbClr val="FFFFFF"/>
                </a:highlight>
                <a:latin typeface="Söhne"/>
              </a:rPr>
              <a:t>CompactDAQ</a:t>
            </a:r>
            <a:r>
              <a:rPr lang="en-US" sz="1500" b="0" i="0" dirty="0">
                <a:solidFill>
                  <a:srgbClr val="0D0D0D"/>
                </a:solidFill>
                <a:effectLst/>
                <a:highlight>
                  <a:srgbClr val="FFFFFF"/>
                </a:highlight>
                <a:latin typeface="Söhne"/>
              </a:rPr>
              <a:t> 9171 chassis acts as the central hub for assembling a modular data acquisition system, providing power, communication, synchronization, and environmental protection for the installed DAQ modules.</a:t>
            </a:r>
          </a:p>
        </p:txBody>
      </p:sp>
    </p:spTree>
    <p:extLst>
      <p:ext uri="{BB962C8B-B14F-4D97-AF65-F5344CB8AC3E}">
        <p14:creationId xmlns:p14="http://schemas.microsoft.com/office/powerpoint/2010/main" val="13859919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A368453-4B7C-096F-D019-5B1DA76BF147}"/>
              </a:ext>
            </a:extLst>
          </p:cNvPr>
          <p:cNvSpPr txBox="1"/>
          <p:nvPr/>
        </p:nvSpPr>
        <p:spPr>
          <a:xfrm>
            <a:off x="0" y="1143000"/>
            <a:ext cx="6150076" cy="584775"/>
          </a:xfrm>
          <a:prstGeom prst="rect">
            <a:avLst/>
          </a:prstGeom>
          <a:noFill/>
        </p:spPr>
        <p:txBody>
          <a:bodyPr wrap="square">
            <a:spAutoFit/>
          </a:bodyPr>
          <a:lstStyle/>
          <a:p>
            <a:r>
              <a:rPr lang="en-IN" sz="3200" b="1" dirty="0">
                <a:latin typeface="Times New Roman" panose="02020603050405020304" pitchFamily="18" charset="0"/>
                <a:cs typeface="Times New Roman" panose="02020603050405020304" pitchFamily="18" charset="0"/>
              </a:rPr>
              <a:t>Lip effect</a:t>
            </a:r>
          </a:p>
        </p:txBody>
      </p:sp>
      <p:sp>
        <p:nvSpPr>
          <p:cNvPr id="8" name="TextBox 7">
            <a:extLst>
              <a:ext uri="{FF2B5EF4-FFF2-40B4-BE49-F238E27FC236}">
                <a16:creationId xmlns:a16="http://schemas.microsoft.com/office/drawing/2014/main" id="{2ACD3D1D-8E10-EC82-8DAB-EA9820C624B7}"/>
              </a:ext>
            </a:extLst>
          </p:cNvPr>
          <p:cNvSpPr txBox="1"/>
          <p:nvPr/>
        </p:nvSpPr>
        <p:spPr>
          <a:xfrm>
            <a:off x="5715000" y="6550223"/>
            <a:ext cx="1981200" cy="307777"/>
          </a:xfrm>
          <a:prstGeom prst="rect">
            <a:avLst/>
          </a:prstGeom>
          <a:noFill/>
        </p:spPr>
        <p:txBody>
          <a:bodyPr wrap="square">
            <a:spAutoFit/>
          </a:bodyPr>
          <a:lstStyle/>
          <a:p>
            <a:r>
              <a:rPr lang="en-IN" sz="1400" dirty="0"/>
              <a:t> Chen </a:t>
            </a:r>
            <a:r>
              <a:rPr lang="en-IN" sz="1400" dirty="0" err="1"/>
              <a:t>Kuang</a:t>
            </a:r>
            <a:r>
              <a:rPr lang="en-IN" sz="1400" dirty="0"/>
              <a:t> et al.,</a:t>
            </a:r>
            <a:endParaRPr lang="en-IN" sz="14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25DB553F-1659-A439-5769-AA09E650F20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38800" y="1619071"/>
            <a:ext cx="2685262" cy="1803975"/>
          </a:xfrm>
          <a:prstGeom prst="rect">
            <a:avLst/>
          </a:prstGeom>
        </p:spPr>
      </p:pic>
      <p:sp>
        <p:nvSpPr>
          <p:cNvPr id="5" name="TextBox 4">
            <a:extLst>
              <a:ext uri="{FF2B5EF4-FFF2-40B4-BE49-F238E27FC236}">
                <a16:creationId xmlns:a16="http://schemas.microsoft.com/office/drawing/2014/main" id="{A2410387-C8B7-1C40-41D3-72DAC1502797}"/>
              </a:ext>
            </a:extLst>
          </p:cNvPr>
          <p:cNvSpPr txBox="1"/>
          <p:nvPr/>
        </p:nvSpPr>
        <p:spPr>
          <a:xfrm>
            <a:off x="376300" y="2197894"/>
            <a:ext cx="4195700" cy="646331"/>
          </a:xfrm>
          <a:prstGeom prst="rect">
            <a:avLst/>
          </a:prstGeom>
          <a:noFill/>
        </p:spPr>
        <p:txBody>
          <a:bodyPr wrap="none" rtlCol="0">
            <a:spAutoFit/>
          </a:bodyPr>
          <a:lstStyle/>
          <a:p>
            <a:r>
              <a:rPr lang="en-IN" dirty="0"/>
              <a:t>The height between fuel free surface and</a:t>
            </a:r>
          </a:p>
          <a:p>
            <a:r>
              <a:rPr lang="en-IN" dirty="0"/>
              <a:t>Tray top is called Lip height.</a:t>
            </a:r>
          </a:p>
        </p:txBody>
      </p:sp>
      <p:pic>
        <p:nvPicPr>
          <p:cNvPr id="11" name="Picture 10">
            <a:extLst>
              <a:ext uri="{FF2B5EF4-FFF2-40B4-BE49-F238E27FC236}">
                <a16:creationId xmlns:a16="http://schemas.microsoft.com/office/drawing/2014/main" id="{387F59D7-2735-0156-A1AC-444235EB774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4038357"/>
            <a:ext cx="5538087" cy="2636154"/>
          </a:xfrm>
          <a:prstGeom prst="rect">
            <a:avLst/>
          </a:prstGeom>
        </p:spPr>
      </p:pic>
      <p:sp>
        <p:nvSpPr>
          <p:cNvPr id="12" name="TextBox 11">
            <a:extLst>
              <a:ext uri="{FF2B5EF4-FFF2-40B4-BE49-F238E27FC236}">
                <a16:creationId xmlns:a16="http://schemas.microsoft.com/office/drawing/2014/main" id="{F410DE25-8637-21A4-9F60-9977C43CD5F0}"/>
              </a:ext>
            </a:extLst>
          </p:cNvPr>
          <p:cNvSpPr txBox="1"/>
          <p:nvPr/>
        </p:nvSpPr>
        <p:spPr>
          <a:xfrm>
            <a:off x="5808493" y="4315599"/>
            <a:ext cx="3352713" cy="923330"/>
          </a:xfrm>
          <a:prstGeom prst="rect">
            <a:avLst/>
          </a:prstGeom>
          <a:noFill/>
        </p:spPr>
        <p:txBody>
          <a:bodyPr wrap="none" rtlCol="0">
            <a:spAutoFit/>
          </a:bodyPr>
          <a:lstStyle/>
          <a:p>
            <a:r>
              <a:rPr lang="en-IN" dirty="0"/>
              <a:t>As the lip height increases the</a:t>
            </a:r>
          </a:p>
          <a:p>
            <a:r>
              <a:rPr lang="en-IN" dirty="0"/>
              <a:t>Flame temperature and burning</a:t>
            </a:r>
          </a:p>
          <a:p>
            <a:r>
              <a:rPr lang="en-IN" dirty="0"/>
              <a:t>rate also varies.</a:t>
            </a:r>
          </a:p>
        </p:txBody>
      </p:sp>
    </p:spTree>
    <p:extLst>
      <p:ext uri="{BB962C8B-B14F-4D97-AF65-F5344CB8AC3E}">
        <p14:creationId xmlns:p14="http://schemas.microsoft.com/office/powerpoint/2010/main" val="29146637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9626AD6-C932-CDA6-5045-1A5BF25A6E95}"/>
              </a:ext>
            </a:extLst>
          </p:cNvPr>
          <p:cNvSpPr txBox="1"/>
          <p:nvPr/>
        </p:nvSpPr>
        <p:spPr>
          <a:xfrm>
            <a:off x="152400" y="990600"/>
            <a:ext cx="4581832" cy="369332"/>
          </a:xfrm>
          <a:prstGeom prst="rect">
            <a:avLst/>
          </a:prstGeom>
          <a:noFill/>
        </p:spPr>
        <p:txBody>
          <a:bodyPr wrap="square">
            <a:spAutoFit/>
          </a:bodyPr>
          <a:lstStyle/>
          <a:p>
            <a:r>
              <a:rPr lang="en-IN" sz="1800" b="0" i="0" u="none" strike="noStrike" baseline="0" dirty="0">
                <a:solidFill>
                  <a:srgbClr val="000000"/>
                </a:solidFill>
                <a:latin typeface="Times New Roman" panose="02020603050405020304" pitchFamily="18" charset="0"/>
              </a:rPr>
              <a:t>Traverse mechanism </a:t>
            </a:r>
            <a:endParaRPr lang="en-IN" dirty="0"/>
          </a:p>
        </p:txBody>
      </p:sp>
      <p:pic>
        <p:nvPicPr>
          <p:cNvPr id="5" name="Picture 4">
            <a:extLst>
              <a:ext uri="{FF2B5EF4-FFF2-40B4-BE49-F238E27FC236}">
                <a16:creationId xmlns:a16="http://schemas.microsoft.com/office/drawing/2014/main" id="{483FC465-B7BE-8AD5-1CB5-3736715EF044}"/>
              </a:ext>
            </a:extLst>
          </p:cNvPr>
          <p:cNvPicPr>
            <a:picLocks noChangeAspect="1"/>
          </p:cNvPicPr>
          <p:nvPr/>
        </p:nvPicPr>
        <p:blipFill>
          <a:blip r:embed="rId2"/>
          <a:stretch>
            <a:fillRect/>
          </a:stretch>
        </p:blipFill>
        <p:spPr>
          <a:xfrm>
            <a:off x="1371600" y="1359932"/>
            <a:ext cx="5715000" cy="5346250"/>
          </a:xfrm>
          <a:prstGeom prst="rect">
            <a:avLst/>
          </a:prstGeom>
        </p:spPr>
      </p:pic>
    </p:spTree>
    <p:extLst>
      <p:ext uri="{BB962C8B-B14F-4D97-AF65-F5344CB8AC3E}">
        <p14:creationId xmlns:p14="http://schemas.microsoft.com/office/powerpoint/2010/main" val="101985246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9626AD6-C932-CDA6-5045-1A5BF25A6E95}"/>
              </a:ext>
            </a:extLst>
          </p:cNvPr>
          <p:cNvSpPr txBox="1"/>
          <p:nvPr/>
        </p:nvSpPr>
        <p:spPr>
          <a:xfrm>
            <a:off x="152400" y="990600"/>
            <a:ext cx="4581832" cy="369332"/>
          </a:xfrm>
          <a:prstGeom prst="rect">
            <a:avLst/>
          </a:prstGeom>
          <a:noFill/>
        </p:spPr>
        <p:txBody>
          <a:bodyPr wrap="square">
            <a:spAutoFit/>
          </a:bodyPr>
          <a:lstStyle/>
          <a:p>
            <a:r>
              <a:rPr lang="en-IN" sz="1800" b="0" i="0" u="none" strike="noStrike" baseline="0" dirty="0">
                <a:solidFill>
                  <a:srgbClr val="000000"/>
                </a:solidFill>
                <a:latin typeface="Times New Roman" panose="02020603050405020304" pitchFamily="18" charset="0"/>
              </a:rPr>
              <a:t>Traverse mechanism </a:t>
            </a:r>
            <a:endParaRPr lang="en-IN" dirty="0"/>
          </a:p>
        </p:txBody>
      </p:sp>
      <p:pic>
        <p:nvPicPr>
          <p:cNvPr id="4" name="Picture 3">
            <a:extLst>
              <a:ext uri="{FF2B5EF4-FFF2-40B4-BE49-F238E27FC236}">
                <a16:creationId xmlns:a16="http://schemas.microsoft.com/office/drawing/2014/main" id="{3D96CE14-4CA6-99A9-1CB9-0C047B09DAF5}"/>
              </a:ext>
            </a:extLst>
          </p:cNvPr>
          <p:cNvPicPr>
            <a:picLocks noChangeAspect="1"/>
          </p:cNvPicPr>
          <p:nvPr/>
        </p:nvPicPr>
        <p:blipFill rotWithShape="1">
          <a:blip r:embed="rId2">
            <a:extLst>
              <a:ext uri="{28A0092B-C50C-407E-A947-70E740481C1C}">
                <a14:useLocalDpi xmlns:a14="http://schemas.microsoft.com/office/drawing/2010/main" val="0"/>
              </a:ext>
            </a:extLst>
          </a:blip>
          <a:srcRect l="29041"/>
          <a:stretch/>
        </p:blipFill>
        <p:spPr>
          <a:xfrm>
            <a:off x="1066800" y="2221875"/>
            <a:ext cx="5585595" cy="3635693"/>
          </a:xfrm>
          <a:prstGeom prst="rect">
            <a:avLst/>
          </a:prstGeom>
        </p:spPr>
      </p:pic>
    </p:spTree>
    <p:extLst>
      <p:ext uri="{BB962C8B-B14F-4D97-AF65-F5344CB8AC3E}">
        <p14:creationId xmlns:p14="http://schemas.microsoft.com/office/powerpoint/2010/main" val="222962618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39EC24B-F872-206A-11DF-684BF0FA27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1600" y="823408"/>
            <a:ext cx="6629400" cy="6034592"/>
          </a:xfrm>
          <a:prstGeom prst="rect">
            <a:avLst/>
          </a:prstGeom>
        </p:spPr>
      </p:pic>
    </p:spTree>
    <p:extLst>
      <p:ext uri="{BB962C8B-B14F-4D97-AF65-F5344CB8AC3E}">
        <p14:creationId xmlns:p14="http://schemas.microsoft.com/office/powerpoint/2010/main" val="31685892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793C019-2C9D-4E5D-B987-32BCA16EF37D}"/>
              </a:ext>
            </a:extLst>
          </p:cNvPr>
          <p:cNvSpPr txBox="1"/>
          <p:nvPr/>
        </p:nvSpPr>
        <p:spPr>
          <a:xfrm>
            <a:off x="304800" y="757535"/>
            <a:ext cx="3352800" cy="461665"/>
          </a:xfrm>
          <a:prstGeom prst="rect">
            <a:avLst/>
          </a:prstGeom>
          <a:noFill/>
        </p:spPr>
        <p:txBody>
          <a:bodyPr wrap="square">
            <a:spAutoFit/>
          </a:bodyPr>
          <a:lstStyle/>
          <a:p>
            <a:r>
              <a:rPr lang="en-IN" sz="2400" i="0" u="none" strike="noStrike" baseline="0" dirty="0">
                <a:latin typeface="Times New Roman" panose="02020603050405020304" pitchFamily="18" charset="0"/>
                <a:cs typeface="Times New Roman" panose="02020603050405020304" pitchFamily="18" charset="0"/>
              </a:rPr>
              <a:t>Wind tunnel:</a:t>
            </a:r>
            <a:endParaRPr lang="en-IN" sz="2400"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0B29A083-F19B-55F6-2C90-42A7BE254C2B}"/>
              </a:ext>
            </a:extLst>
          </p:cNvPr>
          <p:cNvSpPr txBox="1"/>
          <p:nvPr/>
        </p:nvSpPr>
        <p:spPr>
          <a:xfrm>
            <a:off x="533400" y="1703734"/>
            <a:ext cx="8077200" cy="369332"/>
          </a:xfrm>
          <a:prstGeom prst="rect">
            <a:avLst/>
          </a:prstGeom>
          <a:noFill/>
        </p:spPr>
        <p:txBody>
          <a:bodyPr wrap="square">
            <a:spAutoFit/>
          </a:bodyPr>
          <a:lstStyle/>
          <a:p>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220 RPM</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2841728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BCBEF13-583F-7226-84AD-9D1387B1FAD4}"/>
              </a:ext>
            </a:extLst>
          </p:cNvPr>
          <p:cNvSpPr txBox="1"/>
          <p:nvPr/>
        </p:nvSpPr>
        <p:spPr>
          <a:xfrm>
            <a:off x="-19665" y="914400"/>
            <a:ext cx="7696200" cy="461665"/>
          </a:xfrm>
          <a:prstGeom prst="rect">
            <a:avLst/>
          </a:prstGeom>
          <a:noFill/>
        </p:spPr>
        <p:txBody>
          <a:bodyPr wrap="square">
            <a:spAutoFit/>
          </a:bodyPr>
          <a:lstStyle/>
          <a:p>
            <a:r>
              <a:rPr lang="en-US" sz="2400" dirty="0">
                <a:latin typeface="Times New Roman" panose="02020603050405020304" pitchFamily="18" charset="0"/>
                <a:cs typeface="Times New Roman" panose="02020603050405020304" pitchFamily="18" charset="0"/>
              </a:rPr>
              <a:t>T</a:t>
            </a:r>
            <a:r>
              <a:rPr lang="en-US" sz="2400" b="0" i="0" u="none" strike="noStrike" baseline="0" dirty="0">
                <a:latin typeface="Times New Roman" panose="02020603050405020304" pitchFamily="18" charset="0"/>
                <a:cs typeface="Times New Roman" panose="02020603050405020304" pitchFamily="18" charset="0"/>
              </a:rPr>
              <a:t>hermocouple </a:t>
            </a:r>
            <a:r>
              <a:rPr lang="en-US" sz="2400" dirty="0">
                <a:latin typeface="Times New Roman" panose="02020603050405020304" pitchFamily="18" charset="0"/>
                <a:cs typeface="Times New Roman" panose="02020603050405020304" pitchFamily="18" charset="0"/>
              </a:rPr>
              <a:t>calibration</a:t>
            </a:r>
            <a:endParaRPr lang="en-IN" sz="24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68AF4C21-28EB-2576-D550-A6B7E03DBD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0" y="1650829"/>
            <a:ext cx="3689553" cy="4927915"/>
          </a:xfrm>
          <a:prstGeom prst="rect">
            <a:avLst/>
          </a:prstGeom>
        </p:spPr>
      </p:pic>
      <p:pic>
        <p:nvPicPr>
          <p:cNvPr id="7" name="Picture 6">
            <a:extLst>
              <a:ext uri="{FF2B5EF4-FFF2-40B4-BE49-F238E27FC236}">
                <a16:creationId xmlns:a16="http://schemas.microsoft.com/office/drawing/2014/main" id="{E7BEF2DE-E6BA-C08D-5289-A64BBC1B7C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 y="1494659"/>
            <a:ext cx="3765755" cy="5084085"/>
          </a:xfrm>
          <a:prstGeom prst="rect">
            <a:avLst/>
          </a:prstGeom>
        </p:spPr>
      </p:pic>
    </p:spTree>
    <p:extLst>
      <p:ext uri="{BB962C8B-B14F-4D97-AF65-F5344CB8AC3E}">
        <p14:creationId xmlns:p14="http://schemas.microsoft.com/office/powerpoint/2010/main" val="8432203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1EDED85-C998-8576-7595-0656A82884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 y="1524000"/>
            <a:ext cx="6503490" cy="4648200"/>
          </a:xfrm>
          <a:prstGeom prst="rect">
            <a:avLst/>
          </a:prstGeom>
        </p:spPr>
      </p:pic>
    </p:spTree>
    <p:extLst>
      <p:ext uri="{BB962C8B-B14F-4D97-AF65-F5344CB8AC3E}">
        <p14:creationId xmlns:p14="http://schemas.microsoft.com/office/powerpoint/2010/main" val="107734974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7B624487-BC5B-299B-6B65-6EBE86F77B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9200" y="990600"/>
            <a:ext cx="6629400" cy="5640288"/>
          </a:xfrm>
          <a:prstGeom prst="rect">
            <a:avLst/>
          </a:prstGeom>
        </p:spPr>
      </p:pic>
    </p:spTree>
    <p:extLst>
      <p:ext uri="{BB962C8B-B14F-4D97-AF65-F5344CB8AC3E}">
        <p14:creationId xmlns:p14="http://schemas.microsoft.com/office/powerpoint/2010/main" val="339937541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018890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116EC2D-DC21-29F8-D716-C800A9943EBC}"/>
              </a:ext>
            </a:extLst>
          </p:cNvPr>
          <p:cNvSpPr txBox="1"/>
          <p:nvPr/>
        </p:nvSpPr>
        <p:spPr>
          <a:xfrm>
            <a:off x="0" y="762000"/>
            <a:ext cx="6150076" cy="584775"/>
          </a:xfrm>
          <a:prstGeom prst="rect">
            <a:avLst/>
          </a:prstGeom>
          <a:noFill/>
        </p:spPr>
        <p:txBody>
          <a:bodyPr wrap="square">
            <a:spAutoFit/>
          </a:bodyPr>
          <a:lstStyle/>
          <a:p>
            <a:r>
              <a:rPr lang="en-IN" sz="3200" b="1" dirty="0">
                <a:latin typeface="Times New Roman" panose="02020603050405020304" pitchFamily="18" charset="0"/>
                <a:cs typeface="Times New Roman" panose="02020603050405020304" pitchFamily="18" charset="0"/>
              </a:rPr>
              <a:t>Wind driven Pool fire:</a:t>
            </a:r>
          </a:p>
        </p:txBody>
      </p:sp>
      <p:pic>
        <p:nvPicPr>
          <p:cNvPr id="6" name="Picture 5">
            <a:extLst>
              <a:ext uri="{FF2B5EF4-FFF2-40B4-BE49-F238E27FC236}">
                <a16:creationId xmlns:a16="http://schemas.microsoft.com/office/drawing/2014/main" id="{61A5A38A-AAE9-91FE-F52E-C7C88AD48C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727775"/>
            <a:ext cx="9144000" cy="4144762"/>
          </a:xfrm>
          <a:prstGeom prst="rect">
            <a:avLst/>
          </a:prstGeom>
        </p:spPr>
      </p:pic>
      <p:sp>
        <p:nvSpPr>
          <p:cNvPr id="3" name="TextBox 2">
            <a:extLst>
              <a:ext uri="{FF2B5EF4-FFF2-40B4-BE49-F238E27FC236}">
                <a16:creationId xmlns:a16="http://schemas.microsoft.com/office/drawing/2014/main" id="{B55D367E-4931-15DF-8F36-749A24B75C47}"/>
              </a:ext>
            </a:extLst>
          </p:cNvPr>
          <p:cNvSpPr txBox="1"/>
          <p:nvPr/>
        </p:nvSpPr>
        <p:spPr>
          <a:xfrm>
            <a:off x="7687729" y="6581001"/>
            <a:ext cx="1446230" cy="307777"/>
          </a:xfrm>
          <a:prstGeom prst="rect">
            <a:avLst/>
          </a:prstGeom>
          <a:noFill/>
        </p:spPr>
        <p:txBody>
          <a:bodyPr wrap="none" rtlCol="0">
            <a:spAutoFit/>
          </a:bodyPr>
          <a:lstStyle/>
          <a:p>
            <a:r>
              <a:rPr lang="en-IN" sz="1400" dirty="0">
                <a:latin typeface="Times New Roman" panose="02020603050405020304" pitchFamily="18" charset="0"/>
                <a:cs typeface="Times New Roman" panose="02020603050405020304" pitchFamily="18" charset="0"/>
              </a:rPr>
              <a:t>williamstrial.com</a:t>
            </a:r>
          </a:p>
        </p:txBody>
      </p:sp>
    </p:spTree>
    <p:extLst>
      <p:ext uri="{BB962C8B-B14F-4D97-AF65-F5344CB8AC3E}">
        <p14:creationId xmlns:p14="http://schemas.microsoft.com/office/powerpoint/2010/main" val="5373583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A368453-4B7C-096F-D019-5B1DA76BF147}"/>
              </a:ext>
            </a:extLst>
          </p:cNvPr>
          <p:cNvSpPr txBox="1"/>
          <p:nvPr/>
        </p:nvSpPr>
        <p:spPr>
          <a:xfrm>
            <a:off x="0" y="1143000"/>
            <a:ext cx="6150076" cy="584775"/>
          </a:xfrm>
          <a:prstGeom prst="rect">
            <a:avLst/>
          </a:prstGeom>
          <a:noFill/>
        </p:spPr>
        <p:txBody>
          <a:bodyPr wrap="square">
            <a:spAutoFit/>
          </a:bodyPr>
          <a:lstStyle/>
          <a:p>
            <a:r>
              <a:rPr lang="en-IN" sz="3200" b="1" dirty="0">
                <a:latin typeface="Times New Roman" panose="02020603050405020304" pitchFamily="18" charset="0"/>
                <a:cs typeface="Times New Roman" panose="02020603050405020304" pitchFamily="18" charset="0"/>
              </a:rPr>
              <a:t>Physics of wind driven Pool fire:</a:t>
            </a:r>
          </a:p>
        </p:txBody>
      </p:sp>
      <p:pic>
        <p:nvPicPr>
          <p:cNvPr id="6" name="Picture 5">
            <a:extLst>
              <a:ext uri="{FF2B5EF4-FFF2-40B4-BE49-F238E27FC236}">
                <a16:creationId xmlns:a16="http://schemas.microsoft.com/office/drawing/2014/main" id="{0E7C2DA8-FE9D-FD0D-FEF4-0839B4614FF5}"/>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45454"/>
          <a:stretch/>
        </p:blipFill>
        <p:spPr>
          <a:xfrm>
            <a:off x="2864138" y="2682569"/>
            <a:ext cx="6279862" cy="3842970"/>
          </a:xfrm>
          <a:prstGeom prst="rect">
            <a:avLst/>
          </a:prstGeom>
        </p:spPr>
      </p:pic>
      <p:sp>
        <p:nvSpPr>
          <p:cNvPr id="8" name="TextBox 7">
            <a:extLst>
              <a:ext uri="{FF2B5EF4-FFF2-40B4-BE49-F238E27FC236}">
                <a16:creationId xmlns:a16="http://schemas.microsoft.com/office/drawing/2014/main" id="{2ACD3D1D-8E10-EC82-8DAB-EA9820C624B7}"/>
              </a:ext>
            </a:extLst>
          </p:cNvPr>
          <p:cNvSpPr txBox="1"/>
          <p:nvPr/>
        </p:nvSpPr>
        <p:spPr>
          <a:xfrm>
            <a:off x="7696200" y="6525539"/>
            <a:ext cx="1447800" cy="307777"/>
          </a:xfrm>
          <a:prstGeom prst="rect">
            <a:avLst/>
          </a:prstGeom>
          <a:noFill/>
        </p:spPr>
        <p:txBody>
          <a:bodyPr wrap="square">
            <a:spAutoFit/>
          </a:bodyPr>
          <a:lstStyle/>
          <a:p>
            <a:r>
              <a:rPr lang="en-US" sz="1400" b="0" i="0" u="none" strike="noStrike" baseline="0" dirty="0" err="1">
                <a:latin typeface="Times New Roman" panose="02020603050405020304" pitchFamily="18" charset="0"/>
                <a:cs typeface="Times New Roman" panose="02020603050405020304" pitchFamily="18" charset="0"/>
              </a:rPr>
              <a:t>Longhua</a:t>
            </a:r>
            <a:r>
              <a:rPr lang="en-US" sz="1400" b="0" i="0" u="none" strike="noStrike" baseline="0" dirty="0">
                <a:latin typeface="Times New Roman" panose="02020603050405020304" pitchFamily="18" charset="0"/>
                <a:cs typeface="Times New Roman" panose="02020603050405020304" pitchFamily="18" charset="0"/>
              </a:rPr>
              <a:t> Hu</a:t>
            </a:r>
            <a:endParaRPr lang="en-IN" sz="1400" dirty="0">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741E2B77-4093-8755-8257-199DDA3FD5D5}"/>
              </a:ext>
            </a:extLst>
          </p:cNvPr>
          <p:cNvSpPr txBox="1"/>
          <p:nvPr/>
        </p:nvSpPr>
        <p:spPr>
          <a:xfrm>
            <a:off x="304800" y="1828800"/>
            <a:ext cx="5029200" cy="830997"/>
          </a:xfrm>
          <a:prstGeom prst="rect">
            <a:avLst/>
          </a:prstGeom>
          <a:noFill/>
        </p:spPr>
        <p:txBody>
          <a:bodyPr wrap="square">
            <a:spAutoFit/>
          </a:bodyPr>
          <a:lstStyle/>
          <a:p>
            <a:pPr marL="342900" indent="-342900">
              <a:buFont typeface="Wingdings" panose="05000000000000000000" pitchFamily="2" charset="2"/>
              <a:buChar char="v"/>
            </a:pPr>
            <a:r>
              <a:rPr lang="en-US" sz="2400" b="0" i="0" dirty="0">
                <a:solidFill>
                  <a:srgbClr val="0D0D0D"/>
                </a:solidFill>
                <a:effectLst/>
                <a:highlight>
                  <a:srgbClr val="FFFFFF"/>
                </a:highlight>
                <a:latin typeface="Times New Roman" panose="02020603050405020304" pitchFamily="18" charset="0"/>
                <a:cs typeface="Times New Roman" panose="02020603050405020304" pitchFamily="18" charset="0"/>
              </a:rPr>
              <a:t>Mass burning rate</a:t>
            </a:r>
          </a:p>
          <a:p>
            <a:pPr marL="342900" indent="-342900">
              <a:buFont typeface="Wingdings" panose="05000000000000000000" pitchFamily="2" charset="2"/>
              <a:buChar char="v"/>
            </a:pPr>
            <a:r>
              <a:rPr lang="en-US" sz="2400" b="0" i="0" dirty="0">
                <a:solidFill>
                  <a:srgbClr val="0D0D0D"/>
                </a:solidFill>
                <a:effectLst/>
                <a:highlight>
                  <a:srgbClr val="FFFFFF"/>
                </a:highlight>
                <a:latin typeface="Times New Roman" panose="02020603050405020304" pitchFamily="18" charset="0"/>
                <a:cs typeface="Times New Roman" panose="02020603050405020304" pitchFamily="18" charset="0"/>
              </a:rPr>
              <a:t> rate</a:t>
            </a:r>
            <a:endParaRPr lang="en-IN" sz="2400" dirty="0">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0B844CEC-296B-3DFE-C424-A4C30782EA56}"/>
              </a:ext>
            </a:extLst>
          </p:cNvPr>
          <p:cNvSpPr txBox="1"/>
          <p:nvPr/>
        </p:nvSpPr>
        <p:spPr>
          <a:xfrm>
            <a:off x="304800" y="2205335"/>
            <a:ext cx="3352800" cy="461665"/>
          </a:xfrm>
          <a:prstGeom prst="rect">
            <a:avLst/>
          </a:prstGeom>
          <a:noFill/>
        </p:spPr>
        <p:txBody>
          <a:bodyPr wrap="square">
            <a:spAutoFit/>
          </a:bodyPr>
          <a:lstStyle/>
          <a:p>
            <a:pPr marL="342900" indent="-342900">
              <a:buFont typeface="Wingdings" panose="05000000000000000000" pitchFamily="2" charset="2"/>
              <a:buChar char="v"/>
            </a:pPr>
            <a:r>
              <a:rPr lang="en-US" sz="2400" b="0" i="0" dirty="0">
                <a:solidFill>
                  <a:srgbClr val="FF0000"/>
                </a:solidFill>
                <a:effectLst/>
                <a:highlight>
                  <a:srgbClr val="FFFFFF"/>
                </a:highlight>
                <a:latin typeface="Times New Roman" panose="02020603050405020304" pitchFamily="18" charset="0"/>
                <a:cs typeface="Times New Roman" panose="02020603050405020304" pitchFamily="18" charset="0"/>
              </a:rPr>
              <a:t>Flame temperature</a:t>
            </a:r>
            <a:endParaRPr lang="en-IN" sz="2400" dirty="0">
              <a:solidFill>
                <a:srgbClr val="FF0000"/>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3A99299-A244-615D-C440-66BA45CB63B8}"/>
              </a:ext>
            </a:extLst>
          </p:cNvPr>
          <p:cNvSpPr txBox="1"/>
          <p:nvPr/>
        </p:nvSpPr>
        <p:spPr>
          <a:xfrm>
            <a:off x="152400" y="838200"/>
            <a:ext cx="4581832" cy="584775"/>
          </a:xfrm>
          <a:prstGeom prst="rect">
            <a:avLst/>
          </a:prstGeom>
          <a:noFill/>
        </p:spPr>
        <p:txBody>
          <a:bodyPr wrap="square">
            <a:spAutoFit/>
          </a:bodyPr>
          <a:lstStyle/>
          <a:p>
            <a:r>
              <a:rPr lang="en-IN" sz="3200" b="1" i="0" u="none" strike="noStrike" baseline="0" dirty="0">
                <a:latin typeface="Times New Roman" panose="02020603050405020304" pitchFamily="18" charset="0"/>
                <a:cs typeface="Times New Roman" panose="02020603050405020304" pitchFamily="18" charset="0"/>
              </a:rPr>
              <a:t>Experimental setup</a:t>
            </a:r>
            <a:endParaRPr lang="en-IN" sz="3200"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28427DD7-32A6-9FF4-28A6-DAC488B3742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03090" y="3004357"/>
            <a:ext cx="5847735" cy="3076847"/>
          </a:xfrm>
          <a:prstGeom prst="rect">
            <a:avLst/>
          </a:prstGeom>
        </p:spPr>
      </p:pic>
      <p:sp>
        <p:nvSpPr>
          <p:cNvPr id="8" name="TextBox 7">
            <a:extLst>
              <a:ext uri="{FF2B5EF4-FFF2-40B4-BE49-F238E27FC236}">
                <a16:creationId xmlns:a16="http://schemas.microsoft.com/office/drawing/2014/main" id="{D7363D2F-885B-EA71-AAFF-90EBB93C298D}"/>
              </a:ext>
            </a:extLst>
          </p:cNvPr>
          <p:cNvSpPr txBox="1"/>
          <p:nvPr/>
        </p:nvSpPr>
        <p:spPr>
          <a:xfrm>
            <a:off x="7165257" y="6400800"/>
            <a:ext cx="1959077" cy="307777"/>
          </a:xfrm>
          <a:prstGeom prst="rect">
            <a:avLst/>
          </a:prstGeom>
          <a:noFill/>
        </p:spPr>
        <p:txBody>
          <a:bodyPr wrap="square">
            <a:spAutoFit/>
          </a:bodyPr>
          <a:lstStyle/>
          <a:p>
            <a:r>
              <a:rPr lang="en-US" sz="1400" dirty="0">
                <a:latin typeface="Times New Roman" panose="02020603050405020304" pitchFamily="18" charset="0"/>
                <a:cs typeface="Times New Roman" panose="02020603050405020304" pitchFamily="18" charset="0"/>
              </a:rPr>
              <a:t>CAPL, IIT Kanpur</a:t>
            </a:r>
            <a:endParaRPr lang="en-IN" sz="1400" dirty="0">
              <a:latin typeface="Times New Roman" panose="02020603050405020304" pitchFamily="18" charset="0"/>
              <a:cs typeface="Times New Roman" panose="02020603050405020304" pitchFamily="18" charset="0"/>
            </a:endParaRPr>
          </a:p>
        </p:txBody>
      </p:sp>
      <p:sp>
        <p:nvSpPr>
          <p:cNvPr id="9" name="Oval 8">
            <a:extLst>
              <a:ext uri="{FF2B5EF4-FFF2-40B4-BE49-F238E27FC236}">
                <a16:creationId xmlns:a16="http://schemas.microsoft.com/office/drawing/2014/main" id="{CED56AAA-D1A5-33C5-E438-C014B483D272}"/>
              </a:ext>
            </a:extLst>
          </p:cNvPr>
          <p:cNvSpPr/>
          <p:nvPr/>
        </p:nvSpPr>
        <p:spPr>
          <a:xfrm>
            <a:off x="6019800" y="3733800"/>
            <a:ext cx="2209800" cy="1647180"/>
          </a:xfrm>
          <a:prstGeom prst="ellipse">
            <a:avLst/>
          </a:prstGeom>
          <a:noFill/>
          <a:ln w="412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E7C8A2A3-83A6-70E7-A1AD-7588AF407986}"/>
              </a:ext>
            </a:extLst>
          </p:cNvPr>
          <p:cNvSpPr txBox="1"/>
          <p:nvPr/>
        </p:nvSpPr>
        <p:spPr>
          <a:xfrm>
            <a:off x="304800" y="1447800"/>
            <a:ext cx="4581832" cy="1477328"/>
          </a:xfrm>
          <a:prstGeom prst="rect">
            <a:avLst/>
          </a:prstGeom>
          <a:noFill/>
        </p:spPr>
        <p:txBody>
          <a:bodyPr wrap="square">
            <a:spAutoFit/>
          </a:bodyPr>
          <a:lstStyle/>
          <a:p>
            <a:pPr marL="342900" indent="-342900">
              <a:buFont typeface="Wingdings" panose="05000000000000000000" pitchFamily="2" charset="2"/>
              <a:buChar char="v"/>
            </a:pPr>
            <a:r>
              <a:rPr lang="en-US" dirty="0">
                <a:solidFill>
                  <a:srgbClr val="0D0D0D"/>
                </a:solidFill>
                <a:highlight>
                  <a:srgbClr val="FFFFFF"/>
                </a:highlight>
                <a:latin typeface="Times New Roman" panose="02020603050405020304" pitchFamily="18" charset="0"/>
                <a:cs typeface="Times New Roman" panose="02020603050405020304" pitchFamily="18" charset="0"/>
              </a:rPr>
              <a:t>180 ml Ethanol</a:t>
            </a:r>
          </a:p>
          <a:p>
            <a:pPr marL="342900" indent="-342900">
              <a:buFont typeface="Wingdings" panose="05000000000000000000" pitchFamily="2" charset="2"/>
              <a:buChar char="v"/>
            </a:pPr>
            <a:r>
              <a:rPr lang="en-US" sz="1800" b="0" i="0" dirty="0">
                <a:solidFill>
                  <a:srgbClr val="0D0D0D"/>
                </a:solidFill>
                <a:effectLst/>
                <a:highlight>
                  <a:srgbClr val="FFFFFF"/>
                </a:highlight>
                <a:latin typeface="Times New Roman" panose="02020603050405020304" pitchFamily="18" charset="0"/>
                <a:cs typeface="Times New Roman" panose="02020603050405020304" pitchFamily="18" charset="0"/>
              </a:rPr>
              <a:t>R Type thermocouple</a:t>
            </a:r>
          </a:p>
          <a:p>
            <a:pPr marL="342900" indent="-342900">
              <a:buFont typeface="Wingdings" panose="05000000000000000000" pitchFamily="2" charset="2"/>
              <a:buChar char="v"/>
            </a:pPr>
            <a:r>
              <a:rPr lang="en-IN" sz="1800" b="0" i="0" u="none" strike="noStrike" baseline="0" dirty="0">
                <a:latin typeface="Times New Roman" panose="02020603050405020304" pitchFamily="18" charset="0"/>
                <a:cs typeface="Times New Roman" panose="02020603050405020304" pitchFamily="18" charset="0"/>
              </a:rPr>
              <a:t>25cm×8cm steel tray</a:t>
            </a:r>
          </a:p>
          <a:p>
            <a:pPr marL="342900" indent="-342900">
              <a:buFont typeface="Wingdings" panose="05000000000000000000" pitchFamily="2" charset="2"/>
              <a:buChar char="v"/>
            </a:pPr>
            <a:r>
              <a:rPr lang="en-IN" dirty="0">
                <a:solidFill>
                  <a:srgbClr val="0D0D0D"/>
                </a:solidFill>
                <a:highlight>
                  <a:srgbClr val="FFFFFF"/>
                </a:highlight>
                <a:latin typeface="Times New Roman" panose="02020603050405020304" pitchFamily="18" charset="0"/>
                <a:cs typeface="Times New Roman" panose="02020603050405020304" pitchFamily="18" charset="0"/>
              </a:rPr>
              <a:t>Wind tunnel velocity 1 m/s</a:t>
            </a:r>
            <a:endParaRPr lang="en-US" dirty="0">
              <a:solidFill>
                <a:srgbClr val="0D0D0D"/>
              </a:solidFill>
              <a:highlight>
                <a:srgbClr val="FFFFFF"/>
              </a:highlight>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v"/>
            </a:pPr>
            <a:r>
              <a:rPr lang="en-IN" sz="1800" b="0" i="0" u="none" strike="noStrike" baseline="0" dirty="0" err="1">
                <a:latin typeface="Times New Roman" panose="02020603050405020304" pitchFamily="18" charset="0"/>
                <a:cs typeface="Times New Roman" panose="02020603050405020304" pitchFamily="18" charset="0"/>
              </a:rPr>
              <a:t>Velmex</a:t>
            </a:r>
            <a:r>
              <a:rPr lang="en-IN" sz="1800" b="0" i="0" u="none" strike="noStrike" baseline="0" dirty="0">
                <a:latin typeface="Times New Roman" panose="02020603050405020304" pitchFamily="18" charset="0"/>
                <a:cs typeface="Times New Roman" panose="02020603050405020304" pitchFamily="18" charset="0"/>
              </a:rPr>
              <a:t> X-Z </a:t>
            </a:r>
            <a:r>
              <a:rPr lang="en-IN" sz="1800" b="0" i="0" u="none" strike="noStrike" baseline="0" dirty="0" err="1">
                <a:latin typeface="Times New Roman" panose="02020603050405020304" pitchFamily="18" charset="0"/>
                <a:cs typeface="Times New Roman" panose="02020603050405020304" pitchFamily="18" charset="0"/>
              </a:rPr>
              <a:t>Xslide</a:t>
            </a:r>
            <a:r>
              <a:rPr lang="en-IN" sz="1800" b="0" i="0" u="none" strike="noStrike" baseline="0" dirty="0">
                <a:latin typeface="Times New Roman" panose="02020603050405020304" pitchFamily="18" charset="0"/>
                <a:cs typeface="Times New Roman" panose="02020603050405020304" pitchFamily="18" charset="0"/>
              </a:rPr>
              <a:t>™ traverse mechanism</a:t>
            </a:r>
            <a:endParaRPr lang="en-US" sz="1800" b="0" i="0" dirty="0">
              <a:solidFill>
                <a:srgbClr val="0D0D0D"/>
              </a:solidFill>
              <a:effectLst/>
              <a:highlight>
                <a:srgbClr val="FFFFFF"/>
              </a:highlight>
              <a:latin typeface="Times New Roman" panose="02020603050405020304" pitchFamily="18" charset="0"/>
              <a:cs typeface="Times New Roman" panose="02020603050405020304" pitchFamily="18"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5B658F8-3DDE-317E-B630-0F7F34C8F3AF}"/>
              </a:ext>
            </a:extLst>
          </p:cNvPr>
          <p:cNvSpPr txBox="1"/>
          <p:nvPr/>
        </p:nvSpPr>
        <p:spPr>
          <a:xfrm>
            <a:off x="266700" y="2286000"/>
            <a:ext cx="8610600" cy="646331"/>
          </a:xfrm>
          <a:prstGeom prst="rect">
            <a:avLst/>
          </a:prstGeom>
          <a:noFill/>
        </p:spPr>
        <p:txBody>
          <a:bodyPr wrap="square">
            <a:spAutoFit/>
          </a:bodyPr>
          <a:lstStyle/>
          <a:p>
            <a:pPr marL="285750" indent="-285750">
              <a:buFont typeface="Wingdings" panose="05000000000000000000" pitchFamily="2" charset="2"/>
              <a:buChar char="v"/>
            </a:pPr>
            <a:r>
              <a:rPr lang="en-US" sz="1800" b="0" i="0" u="none" strike="noStrike" baseline="0" dirty="0">
                <a:solidFill>
                  <a:srgbClr val="000000"/>
                </a:solidFill>
                <a:latin typeface="Times New Roman" panose="02020603050405020304" pitchFamily="18" charset="0"/>
              </a:rPr>
              <a:t>A fine-wire R-type micro-thermocouple of </a:t>
            </a:r>
            <a:r>
              <a:rPr lang="en-US" sz="1800" b="0" i="0" u="none" strike="noStrike" baseline="0" dirty="0">
                <a:solidFill>
                  <a:srgbClr val="000000"/>
                </a:solidFill>
                <a:latin typeface="Cambria Math" panose="02040503050406030204" pitchFamily="18" charset="0"/>
              </a:rPr>
              <a:t>50 𝜇𝑚 </a:t>
            </a:r>
            <a:r>
              <a:rPr lang="en-US" sz="1800" b="0" i="0" u="none" strike="noStrike" baseline="0" dirty="0">
                <a:solidFill>
                  <a:srgbClr val="000000"/>
                </a:solidFill>
                <a:latin typeface="Times New Roman" panose="02020603050405020304" pitchFamily="18" charset="0"/>
              </a:rPr>
              <a:t>(</a:t>
            </a:r>
            <a:r>
              <a:rPr lang="en-US" sz="1800" b="0" i="0" u="none" strike="noStrike" baseline="0" dirty="0">
                <a:solidFill>
                  <a:srgbClr val="000000"/>
                </a:solidFill>
                <a:latin typeface="Cambria Math" panose="02040503050406030204" pitchFamily="18" charset="0"/>
              </a:rPr>
              <a:t>0.002 𝑖𝑛) </a:t>
            </a:r>
            <a:r>
              <a:rPr lang="en-US" sz="1800" b="0" i="0" u="none" strike="noStrike" baseline="0" dirty="0">
                <a:solidFill>
                  <a:srgbClr val="000000"/>
                </a:solidFill>
                <a:latin typeface="Times New Roman" panose="02020603050405020304" pitchFamily="18" charset="0"/>
              </a:rPr>
              <a:t>diameter</a:t>
            </a:r>
          </a:p>
          <a:p>
            <a:pPr marL="285750" indent="-285750">
              <a:buFont typeface="Wingdings" panose="05000000000000000000" pitchFamily="2" charset="2"/>
              <a:buChar char="v"/>
            </a:pPr>
            <a:r>
              <a:rPr lang="en-US" sz="1800" b="0" i="0" u="none" strike="noStrike" baseline="0" dirty="0">
                <a:solidFill>
                  <a:srgbClr val="000000"/>
                </a:solidFill>
                <a:latin typeface="Times New Roman" panose="02020603050405020304" pitchFamily="18" charset="0"/>
              </a:rPr>
              <a:t>maximum operating temperature of 2040 K</a:t>
            </a:r>
            <a:r>
              <a:rPr lang="en-US" dirty="0">
                <a:solidFill>
                  <a:srgbClr val="000000"/>
                </a:solidFill>
                <a:latin typeface="Times New Roman" panose="02020603050405020304" pitchFamily="18" charset="0"/>
              </a:rPr>
              <a:t>.</a:t>
            </a:r>
            <a:endParaRPr lang="en-IN" dirty="0"/>
          </a:p>
        </p:txBody>
      </p:sp>
      <p:sp>
        <p:nvSpPr>
          <p:cNvPr id="4" name="TextBox 3">
            <a:extLst>
              <a:ext uri="{FF2B5EF4-FFF2-40B4-BE49-F238E27FC236}">
                <a16:creationId xmlns:a16="http://schemas.microsoft.com/office/drawing/2014/main" id="{7BA26942-8046-C5D8-7384-A00FDD5C8CC3}"/>
              </a:ext>
            </a:extLst>
          </p:cNvPr>
          <p:cNvSpPr txBox="1"/>
          <p:nvPr/>
        </p:nvSpPr>
        <p:spPr>
          <a:xfrm>
            <a:off x="9832" y="1676400"/>
            <a:ext cx="7696200" cy="461665"/>
          </a:xfrm>
          <a:prstGeom prst="rect">
            <a:avLst/>
          </a:prstGeom>
          <a:noFill/>
        </p:spPr>
        <p:txBody>
          <a:bodyPr wrap="square">
            <a:spAutoFit/>
          </a:bodyPr>
          <a:lstStyle/>
          <a:p>
            <a:r>
              <a:rPr lang="en-US" sz="2400" dirty="0">
                <a:latin typeface="Times New Roman" panose="02020603050405020304" pitchFamily="18" charset="0"/>
                <a:cs typeface="Times New Roman" panose="02020603050405020304" pitchFamily="18" charset="0"/>
              </a:rPr>
              <a:t>R Type thermocouple</a:t>
            </a:r>
            <a:endParaRPr lang="en-IN" sz="2400" dirty="0">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D3B1FFC0-5781-20B2-5078-67255AE5F8BC}"/>
              </a:ext>
            </a:extLst>
          </p:cNvPr>
          <p:cNvSpPr txBox="1"/>
          <p:nvPr/>
        </p:nvSpPr>
        <p:spPr>
          <a:xfrm>
            <a:off x="266700" y="2930604"/>
            <a:ext cx="7848600" cy="923330"/>
          </a:xfrm>
          <a:prstGeom prst="rect">
            <a:avLst/>
          </a:prstGeom>
          <a:noFill/>
        </p:spPr>
        <p:txBody>
          <a:bodyPr wrap="square">
            <a:spAutoFit/>
          </a:bodyPr>
          <a:lstStyle/>
          <a:p>
            <a:pPr marL="285750" indent="-285750">
              <a:buFont typeface="Wingdings" panose="05000000000000000000" pitchFamily="2" charset="2"/>
              <a:buChar char="v"/>
            </a:pPr>
            <a:r>
              <a:rPr lang="en-IN" dirty="0">
                <a:latin typeface="Times New Roman" panose="02020603050405020304" pitchFamily="18" charset="0"/>
                <a:cs typeface="Times New Roman" panose="02020603050405020304" pitchFamily="18" charset="0"/>
              </a:rPr>
              <a:t>Thermocouple wires: </a:t>
            </a:r>
          </a:p>
          <a:p>
            <a:pPr lvl="2"/>
            <a:r>
              <a:rPr lang="en-IN" dirty="0">
                <a:latin typeface="Times New Roman" panose="02020603050405020304" pitchFamily="18" charset="0"/>
                <a:cs typeface="Times New Roman" panose="02020603050405020304" pitchFamily="18" charset="0"/>
              </a:rPr>
              <a:t>positive leg : Alloy of 87% platinum and 13% rhodium</a:t>
            </a:r>
          </a:p>
          <a:p>
            <a:pPr lvl="2"/>
            <a:r>
              <a:rPr lang="en-IN" dirty="0">
                <a:latin typeface="Times New Roman" panose="02020603050405020304" pitchFamily="18" charset="0"/>
                <a:cs typeface="Times New Roman" panose="02020603050405020304" pitchFamily="18" charset="0"/>
              </a:rPr>
              <a:t>negative leg:  Alloy of 99.99% platinum.</a:t>
            </a:r>
          </a:p>
        </p:txBody>
      </p:sp>
      <p:pic>
        <p:nvPicPr>
          <p:cNvPr id="12" name="Picture 11">
            <a:extLst>
              <a:ext uri="{FF2B5EF4-FFF2-40B4-BE49-F238E27FC236}">
                <a16:creationId xmlns:a16="http://schemas.microsoft.com/office/drawing/2014/main" id="{82B1B3B9-6264-A606-F524-86AF659A642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a:off x="3349852" y="2669948"/>
            <a:ext cx="2368096" cy="5257800"/>
          </a:xfrm>
          <a:prstGeom prst="rect">
            <a:avLst/>
          </a:prstGeom>
        </p:spPr>
      </p:pic>
    </p:spTree>
    <p:extLst>
      <p:ext uri="{BB962C8B-B14F-4D97-AF65-F5344CB8AC3E}">
        <p14:creationId xmlns:p14="http://schemas.microsoft.com/office/powerpoint/2010/main" val="37747703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888E0AB-8504-47A5-E4A9-71F23B9BFED8}"/>
              </a:ext>
            </a:extLst>
          </p:cNvPr>
          <p:cNvSpPr txBox="1"/>
          <p:nvPr/>
        </p:nvSpPr>
        <p:spPr>
          <a:xfrm>
            <a:off x="24580" y="1219200"/>
            <a:ext cx="7214419" cy="584775"/>
          </a:xfrm>
          <a:prstGeom prst="rect">
            <a:avLst/>
          </a:prstGeom>
          <a:noFill/>
        </p:spPr>
        <p:txBody>
          <a:bodyPr wrap="square">
            <a:spAutoFit/>
          </a:bodyPr>
          <a:lstStyle/>
          <a:p>
            <a:r>
              <a:rPr lang="en-IN" sz="3200" b="1" i="0" u="none" strike="noStrike" baseline="0" dirty="0">
                <a:latin typeface="Times New Roman" panose="02020603050405020304" pitchFamily="18" charset="0"/>
                <a:cs typeface="Times New Roman" panose="02020603050405020304" pitchFamily="18" charset="0"/>
              </a:rPr>
              <a:t>Hardware and Instrumentation</a:t>
            </a:r>
            <a:endParaRPr lang="en-IN" sz="3200"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09FBBA30-31C6-C7BA-F5C3-AF5834CC9C8E}"/>
              </a:ext>
            </a:extLst>
          </p:cNvPr>
          <p:cNvSpPr txBox="1"/>
          <p:nvPr/>
        </p:nvSpPr>
        <p:spPr>
          <a:xfrm>
            <a:off x="-1" y="2005278"/>
            <a:ext cx="9094839" cy="461665"/>
          </a:xfrm>
          <a:prstGeom prst="rect">
            <a:avLst/>
          </a:prstGeom>
          <a:noFill/>
        </p:spPr>
        <p:txBody>
          <a:bodyPr wrap="square">
            <a:spAutoFit/>
          </a:bodyPr>
          <a:lstStyle/>
          <a:p>
            <a:r>
              <a:rPr lang="en-US" sz="2400" b="0" i="0" u="none" strike="noStrike" baseline="0" dirty="0">
                <a:latin typeface="Times New Roman" panose="02020603050405020304" pitchFamily="18" charset="0"/>
                <a:cs typeface="Times New Roman" panose="02020603050405020304" pitchFamily="18" charset="0"/>
              </a:rPr>
              <a:t>NI-9214(DAQ Module) is a high-density thermocouple input,</a:t>
            </a:r>
            <a:endParaRPr lang="en-IN" sz="2400" dirty="0">
              <a:latin typeface="Times New Roman" panose="02020603050405020304" pitchFamily="18" charset="0"/>
              <a:cs typeface="Times New Roman" panose="02020603050405020304" pitchFamily="18" charset="0"/>
            </a:endParaRPr>
          </a:p>
        </p:txBody>
      </p:sp>
      <p:pic>
        <p:nvPicPr>
          <p:cNvPr id="11" name="Picture 10">
            <a:extLst>
              <a:ext uri="{FF2B5EF4-FFF2-40B4-BE49-F238E27FC236}">
                <a16:creationId xmlns:a16="http://schemas.microsoft.com/office/drawing/2014/main" id="{32B1260B-6187-4B10-40EB-752D56E039BB}"/>
              </a:ext>
            </a:extLst>
          </p:cNvPr>
          <p:cNvPicPr>
            <a:picLocks noChangeAspect="1"/>
          </p:cNvPicPr>
          <p:nvPr/>
        </p:nvPicPr>
        <p:blipFill>
          <a:blip r:embed="rId3"/>
          <a:stretch>
            <a:fillRect/>
          </a:stretch>
        </p:blipFill>
        <p:spPr>
          <a:xfrm>
            <a:off x="5647019" y="3393342"/>
            <a:ext cx="3447820" cy="2827422"/>
          </a:xfrm>
          <a:prstGeom prst="rect">
            <a:avLst/>
          </a:prstGeom>
        </p:spPr>
      </p:pic>
      <p:graphicFrame>
        <p:nvGraphicFramePr>
          <p:cNvPr id="14" name="Table 13">
            <a:extLst>
              <a:ext uri="{FF2B5EF4-FFF2-40B4-BE49-F238E27FC236}">
                <a16:creationId xmlns:a16="http://schemas.microsoft.com/office/drawing/2014/main" id="{7ECD0A6F-48BA-F09B-8FF4-26C68A70303A}"/>
              </a:ext>
            </a:extLst>
          </p:cNvPr>
          <p:cNvGraphicFramePr>
            <a:graphicFrameLocks noGrp="1"/>
          </p:cNvGraphicFramePr>
          <p:nvPr>
            <p:extLst>
              <p:ext uri="{D42A27DB-BD31-4B8C-83A1-F6EECF244321}">
                <p14:modId xmlns:p14="http://schemas.microsoft.com/office/powerpoint/2010/main" val="2538959243"/>
              </p:ext>
            </p:extLst>
          </p:nvPr>
        </p:nvGraphicFramePr>
        <p:xfrm>
          <a:off x="49161" y="3048000"/>
          <a:ext cx="5334000" cy="1478280"/>
        </p:xfrm>
        <a:graphic>
          <a:graphicData uri="http://schemas.openxmlformats.org/drawingml/2006/table">
            <a:tbl>
              <a:tblPr firstRow="1" bandRow="1">
                <a:tableStyleId>{5C22544A-7EE6-4342-B048-85BDC9FD1C3A}</a:tableStyleId>
              </a:tblPr>
              <a:tblGrid>
                <a:gridCol w="2667000">
                  <a:extLst>
                    <a:ext uri="{9D8B030D-6E8A-4147-A177-3AD203B41FA5}">
                      <a16:colId xmlns:a16="http://schemas.microsoft.com/office/drawing/2014/main" val="1821060739"/>
                    </a:ext>
                  </a:extLst>
                </a:gridCol>
                <a:gridCol w="2667000">
                  <a:extLst>
                    <a:ext uri="{9D8B030D-6E8A-4147-A177-3AD203B41FA5}">
                      <a16:colId xmlns:a16="http://schemas.microsoft.com/office/drawing/2014/main" val="1854341391"/>
                    </a:ext>
                  </a:extLst>
                </a:gridCol>
              </a:tblGrid>
              <a:tr h="294640">
                <a:tc>
                  <a:txBody>
                    <a:bodyPr/>
                    <a:lstStyle/>
                    <a:p>
                      <a:r>
                        <a:rPr kumimoji="0" lang="en-IN" sz="1800" b="1" i="0" u="none" strike="noStrike" kern="1200" baseline="0" dirty="0">
                          <a:solidFill>
                            <a:schemeClr val="lt1"/>
                          </a:solidFill>
                          <a:latin typeface="+mn-lt"/>
                          <a:ea typeface="+mn-ea"/>
                          <a:cs typeface="+mn-cs"/>
                        </a:rPr>
                        <a:t>specification</a:t>
                      </a:r>
                      <a:endParaRPr lang="en-IN" dirty="0"/>
                    </a:p>
                  </a:txBody>
                  <a:tcPr/>
                </a:tc>
                <a:tc>
                  <a:txBody>
                    <a:bodyPr/>
                    <a:lstStyle/>
                    <a:p>
                      <a:r>
                        <a:rPr kumimoji="0" lang="en-IN" sz="1800" b="1" i="0" u="none" strike="noStrike" kern="1200" baseline="0" dirty="0">
                          <a:solidFill>
                            <a:schemeClr val="lt1"/>
                          </a:solidFill>
                          <a:latin typeface="+mn-lt"/>
                          <a:ea typeface="+mn-ea"/>
                          <a:cs typeface="+mn-cs"/>
                        </a:rPr>
                        <a:t>value</a:t>
                      </a:r>
                      <a:endParaRPr lang="en-IN" dirty="0"/>
                    </a:p>
                  </a:txBody>
                  <a:tcPr/>
                </a:tc>
                <a:extLst>
                  <a:ext uri="{0D108BD9-81ED-4DB2-BD59-A6C34878D82A}">
                    <a16:rowId xmlns:a16="http://schemas.microsoft.com/office/drawing/2014/main" val="188651068"/>
                  </a:ext>
                </a:extLst>
              </a:tr>
              <a:tr h="370840">
                <a:tc>
                  <a:txBody>
                    <a:bodyPr/>
                    <a:lstStyle/>
                    <a:p>
                      <a:r>
                        <a:rPr kumimoji="0" lang="en-IN" sz="1800" b="0" i="0" u="none" strike="noStrike" kern="1200" baseline="0" dirty="0">
                          <a:solidFill>
                            <a:schemeClr val="dk1"/>
                          </a:solidFill>
                          <a:latin typeface="+mn-lt"/>
                          <a:ea typeface="+mn-ea"/>
                          <a:cs typeface="+mn-cs"/>
                        </a:rPr>
                        <a:t>Number of channels</a:t>
                      </a:r>
                      <a:endParaRPr lang="en-IN" dirty="0"/>
                    </a:p>
                  </a:txBody>
                  <a:tcPr/>
                </a:tc>
                <a:tc>
                  <a:txBody>
                    <a:bodyPr/>
                    <a:lstStyle/>
                    <a:p>
                      <a:r>
                        <a:rPr kumimoji="0" lang="en-IN" sz="1800" b="0" i="0" u="none" strike="noStrike" kern="1200" baseline="0" dirty="0">
                          <a:solidFill>
                            <a:schemeClr val="dk1"/>
                          </a:solidFill>
                          <a:latin typeface="+mn-lt"/>
                          <a:ea typeface="+mn-ea"/>
                          <a:cs typeface="+mn-cs"/>
                        </a:rPr>
                        <a:t>16 </a:t>
                      </a:r>
                      <a:r>
                        <a:rPr kumimoji="0" lang="en-IN" sz="1800" b="0" i="0" u="none" strike="noStrike" kern="1200" baseline="0" dirty="0" err="1">
                          <a:solidFill>
                            <a:schemeClr val="dk1"/>
                          </a:solidFill>
                          <a:latin typeface="+mn-lt"/>
                          <a:ea typeface="+mn-ea"/>
                          <a:cs typeface="+mn-cs"/>
                        </a:rPr>
                        <a:t>analog</a:t>
                      </a:r>
                      <a:r>
                        <a:rPr kumimoji="0" lang="en-IN" sz="1800" b="0" i="0" u="none" strike="noStrike" kern="1200" baseline="0" dirty="0">
                          <a:solidFill>
                            <a:schemeClr val="dk1"/>
                          </a:solidFill>
                          <a:latin typeface="+mn-lt"/>
                          <a:ea typeface="+mn-ea"/>
                          <a:cs typeface="+mn-cs"/>
                        </a:rPr>
                        <a:t> input channels</a:t>
                      </a:r>
                      <a:endParaRPr lang="en-IN" dirty="0"/>
                    </a:p>
                  </a:txBody>
                  <a:tcPr/>
                </a:tc>
                <a:extLst>
                  <a:ext uri="{0D108BD9-81ED-4DB2-BD59-A6C34878D82A}">
                    <a16:rowId xmlns:a16="http://schemas.microsoft.com/office/drawing/2014/main" val="2876526380"/>
                  </a:ext>
                </a:extLst>
              </a:tr>
              <a:tr h="370840">
                <a:tc>
                  <a:txBody>
                    <a:bodyPr/>
                    <a:lstStyle/>
                    <a:p>
                      <a:r>
                        <a:rPr kumimoji="0" lang="en-IN" sz="1800" b="0" i="0" u="none" strike="noStrike" kern="1200" baseline="0" dirty="0">
                          <a:solidFill>
                            <a:schemeClr val="dk1"/>
                          </a:solidFill>
                          <a:latin typeface="+mn-lt"/>
                          <a:ea typeface="+mn-ea"/>
                          <a:cs typeface="+mn-cs"/>
                        </a:rPr>
                        <a:t>ADC resolution</a:t>
                      </a:r>
                      <a:endParaRPr lang="en-IN" dirty="0"/>
                    </a:p>
                  </a:txBody>
                  <a:tcPr/>
                </a:tc>
                <a:tc>
                  <a:txBody>
                    <a:bodyPr/>
                    <a:lstStyle/>
                    <a:p>
                      <a:r>
                        <a:rPr kumimoji="0" lang="en-IN" sz="1800" b="0" i="0" u="none" strike="noStrike" kern="1200" baseline="0" dirty="0">
                          <a:solidFill>
                            <a:schemeClr val="dk1"/>
                          </a:solidFill>
                          <a:latin typeface="+mn-lt"/>
                          <a:ea typeface="+mn-ea"/>
                          <a:cs typeface="+mn-cs"/>
                        </a:rPr>
                        <a:t>24 bits</a:t>
                      </a:r>
                      <a:endParaRPr lang="en-IN" dirty="0"/>
                    </a:p>
                  </a:txBody>
                  <a:tcPr/>
                </a:tc>
                <a:extLst>
                  <a:ext uri="{0D108BD9-81ED-4DB2-BD59-A6C34878D82A}">
                    <a16:rowId xmlns:a16="http://schemas.microsoft.com/office/drawing/2014/main" val="2880835599"/>
                  </a:ext>
                </a:extLst>
              </a:tr>
              <a:tr h="370840">
                <a:tc>
                  <a:txBody>
                    <a:bodyPr/>
                    <a:lstStyle/>
                    <a:p>
                      <a:r>
                        <a:rPr kumimoji="0" lang="en-IN" sz="1800" b="0" i="0" u="none" strike="noStrike" kern="1200" baseline="0" dirty="0">
                          <a:solidFill>
                            <a:schemeClr val="dk1"/>
                          </a:solidFill>
                          <a:latin typeface="+mn-lt"/>
                          <a:ea typeface="+mn-ea"/>
                          <a:cs typeface="+mn-cs"/>
                        </a:rPr>
                        <a:t>Input Range</a:t>
                      </a:r>
                      <a:endParaRPr lang="en-IN" dirty="0"/>
                    </a:p>
                  </a:txBody>
                  <a:tcPr/>
                </a:tc>
                <a:tc>
                  <a:txBody>
                    <a:bodyPr/>
                    <a:lstStyle/>
                    <a:p>
                      <a:r>
                        <a:rPr kumimoji="0" lang="en-IN" sz="1800" b="0" i="0" u="none" strike="noStrike" kern="1200" baseline="0" dirty="0">
                          <a:solidFill>
                            <a:schemeClr val="dk1"/>
                          </a:solidFill>
                          <a:latin typeface="+mn-lt"/>
                          <a:ea typeface="+mn-ea"/>
                          <a:cs typeface="+mn-cs"/>
                        </a:rPr>
                        <a:t>±10V</a:t>
                      </a:r>
                      <a:endParaRPr lang="en-IN" dirty="0"/>
                    </a:p>
                  </a:txBody>
                  <a:tcPr/>
                </a:tc>
                <a:extLst>
                  <a:ext uri="{0D108BD9-81ED-4DB2-BD59-A6C34878D82A}">
                    <a16:rowId xmlns:a16="http://schemas.microsoft.com/office/drawing/2014/main" val="3747067139"/>
                  </a:ext>
                </a:extLst>
              </a:tr>
            </a:tbl>
          </a:graphicData>
        </a:graphic>
      </p:graphicFrame>
      <p:sp>
        <p:nvSpPr>
          <p:cNvPr id="16" name="TextBox 15">
            <a:extLst>
              <a:ext uri="{FF2B5EF4-FFF2-40B4-BE49-F238E27FC236}">
                <a16:creationId xmlns:a16="http://schemas.microsoft.com/office/drawing/2014/main" id="{EDBE31A5-7C21-EACE-9EC7-18CF49010906}"/>
              </a:ext>
            </a:extLst>
          </p:cNvPr>
          <p:cNvSpPr txBox="1"/>
          <p:nvPr/>
        </p:nvSpPr>
        <p:spPr>
          <a:xfrm>
            <a:off x="5257800" y="6550223"/>
            <a:ext cx="5727675" cy="307777"/>
          </a:xfrm>
          <a:prstGeom prst="rect">
            <a:avLst/>
          </a:prstGeom>
          <a:noFill/>
        </p:spPr>
        <p:txBody>
          <a:bodyPr wrap="square">
            <a:spAutoFit/>
          </a:bodyPr>
          <a:lstStyle/>
          <a:p>
            <a:r>
              <a:rPr lang="en-IN" sz="1400" dirty="0">
                <a:latin typeface="Times New Roman" panose="02020603050405020304" pitchFamily="18" charset="0"/>
                <a:cs typeface="Times New Roman" panose="02020603050405020304" pitchFamily="18" charset="0"/>
              </a:rPr>
              <a:t>https://www.ni.com/en-in/shop/model/ni-9214.html</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0" y="6172200"/>
            <a:ext cx="6096000" cy="523220"/>
          </a:xfrm>
          <a:prstGeom prst="rect">
            <a:avLst/>
          </a:prstGeom>
          <a:noFill/>
        </p:spPr>
        <p:txBody>
          <a:bodyPr wrap="square" rtlCol="0">
            <a:spAutoFit/>
          </a:bodyPr>
          <a:lstStyle/>
          <a:p>
            <a:r>
              <a:rPr lang="en-IN" sz="2800" dirty="0">
                <a:latin typeface="Times New Roman" panose="02020603050405020304" pitchFamily="18" charset="0"/>
                <a:cs typeface="Times New Roman" panose="02020603050405020304" pitchFamily="18" charset="0"/>
              </a:rPr>
              <a:t>  </a:t>
            </a:r>
          </a:p>
        </p:txBody>
      </p:sp>
      <p:sp>
        <p:nvSpPr>
          <p:cNvPr id="4" name="TextBox 3">
            <a:extLst>
              <a:ext uri="{FF2B5EF4-FFF2-40B4-BE49-F238E27FC236}">
                <a16:creationId xmlns:a16="http://schemas.microsoft.com/office/drawing/2014/main" id="{6366133B-0353-E076-E194-1770726525B8}"/>
              </a:ext>
            </a:extLst>
          </p:cNvPr>
          <p:cNvSpPr txBox="1"/>
          <p:nvPr/>
        </p:nvSpPr>
        <p:spPr>
          <a:xfrm>
            <a:off x="-76200" y="1371600"/>
            <a:ext cx="7696200" cy="461665"/>
          </a:xfrm>
          <a:prstGeom prst="rect">
            <a:avLst/>
          </a:prstGeom>
          <a:noFill/>
        </p:spPr>
        <p:txBody>
          <a:bodyPr wrap="square">
            <a:spAutoFit/>
          </a:bodyPr>
          <a:lstStyle/>
          <a:p>
            <a:r>
              <a:rPr lang="en-IN" sz="2400" i="0" u="none" strike="noStrike" baseline="0" dirty="0">
                <a:latin typeface="Times New Roman" panose="02020603050405020304" pitchFamily="18" charset="0"/>
                <a:cs typeface="Times New Roman" panose="02020603050405020304" pitchFamily="18" charset="0"/>
              </a:rPr>
              <a:t>cDAQ-9171 USB chassis</a:t>
            </a:r>
            <a:endParaRPr lang="en-IN" sz="2400"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7D33846A-C90D-C2CF-A1C6-80924BB5BB21}"/>
              </a:ext>
            </a:extLst>
          </p:cNvPr>
          <p:cNvPicPr>
            <a:picLocks noChangeAspect="1"/>
          </p:cNvPicPr>
          <p:nvPr/>
        </p:nvPicPr>
        <p:blipFill rotWithShape="1">
          <a:blip r:embed="rId2">
            <a:extLst>
              <a:ext uri="{28A0092B-C50C-407E-A947-70E740481C1C}">
                <a14:useLocalDpi xmlns:a14="http://schemas.microsoft.com/office/drawing/2010/main" val="0"/>
              </a:ext>
            </a:extLst>
          </a:blip>
          <a:srcRect l="3718" t="2026" r="10665"/>
          <a:stretch/>
        </p:blipFill>
        <p:spPr>
          <a:xfrm>
            <a:off x="2701413" y="2655409"/>
            <a:ext cx="4953000" cy="3469112"/>
          </a:xfrm>
          <a:prstGeom prst="rect">
            <a:avLst/>
          </a:prstGeom>
        </p:spPr>
      </p:pic>
      <p:sp>
        <p:nvSpPr>
          <p:cNvPr id="9" name="TextBox 8">
            <a:extLst>
              <a:ext uri="{FF2B5EF4-FFF2-40B4-BE49-F238E27FC236}">
                <a16:creationId xmlns:a16="http://schemas.microsoft.com/office/drawing/2014/main" id="{41F972FD-1651-F634-BF5F-6D8BCB043D98}"/>
              </a:ext>
            </a:extLst>
          </p:cNvPr>
          <p:cNvSpPr txBox="1"/>
          <p:nvPr/>
        </p:nvSpPr>
        <p:spPr>
          <a:xfrm>
            <a:off x="4800600" y="6567429"/>
            <a:ext cx="6096000" cy="307777"/>
          </a:xfrm>
          <a:prstGeom prst="rect">
            <a:avLst/>
          </a:prstGeom>
          <a:noFill/>
        </p:spPr>
        <p:txBody>
          <a:bodyPr wrap="square">
            <a:spAutoFit/>
          </a:bodyPr>
          <a:lstStyle/>
          <a:p>
            <a:r>
              <a:rPr lang="en-IN" sz="1400" dirty="0">
                <a:latin typeface="Times New Roman" panose="02020603050405020304" pitchFamily="18" charset="0"/>
                <a:cs typeface="Times New Roman" panose="02020603050405020304" pitchFamily="18" charset="0"/>
              </a:rPr>
              <a:t>https://www.ni.com/en-in/shop/model/cdaq-9171.html</a:t>
            </a:r>
          </a:p>
        </p:txBody>
      </p:sp>
      <p:sp>
        <p:nvSpPr>
          <p:cNvPr id="11" name="TextBox 10">
            <a:extLst>
              <a:ext uri="{FF2B5EF4-FFF2-40B4-BE49-F238E27FC236}">
                <a16:creationId xmlns:a16="http://schemas.microsoft.com/office/drawing/2014/main" id="{7550BA3A-D7B1-1732-361A-7759D35C558B}"/>
              </a:ext>
            </a:extLst>
          </p:cNvPr>
          <p:cNvSpPr txBox="1"/>
          <p:nvPr/>
        </p:nvSpPr>
        <p:spPr>
          <a:xfrm>
            <a:off x="76200" y="1904383"/>
            <a:ext cx="9227574" cy="369332"/>
          </a:xfrm>
          <a:prstGeom prst="rect">
            <a:avLst/>
          </a:prstGeom>
          <a:noFill/>
        </p:spPr>
        <p:txBody>
          <a:bodyPr wrap="square">
            <a:spAutoFit/>
          </a:bodyPr>
          <a:lstStyle/>
          <a:p>
            <a:pPr algn="l"/>
            <a:r>
              <a:rPr lang="en-US" sz="1800" b="0" i="0" u="none" strike="noStrike" baseline="0" dirty="0">
                <a:latin typeface="Times New Roman" panose="02020603050405020304" pitchFamily="18" charset="0"/>
                <a:cs typeface="Times New Roman" panose="02020603050405020304" pitchFamily="18" charset="0"/>
              </a:rPr>
              <a:t>The analog signal acquired by the sensor was processed and digitized using a NI </a:t>
            </a:r>
            <a:r>
              <a:rPr lang="en-US" sz="1800" b="0" i="0" u="none" strike="noStrike" baseline="0" dirty="0" err="1">
                <a:latin typeface="Times New Roman" panose="02020603050405020304" pitchFamily="18" charset="0"/>
                <a:cs typeface="Times New Roman" panose="02020603050405020304" pitchFamily="18" charset="0"/>
              </a:rPr>
              <a:t>cDAQ</a:t>
            </a:r>
            <a:r>
              <a:rPr lang="en-US" sz="1800" b="0" i="0" u="none" strike="noStrike" baseline="0" dirty="0">
                <a:latin typeface="Times New Roman" panose="02020603050405020304" pitchFamily="18" charset="0"/>
                <a:cs typeface="Times New Roman" panose="02020603050405020304" pitchFamily="18" charset="0"/>
              </a:rPr>
              <a:t> 9171.</a:t>
            </a:r>
          </a:p>
        </p:txBody>
      </p: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Flow">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Flow">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scene3d>
            <a:camera prst="orthographicFront" fov="0">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Flow</Template>
  <TotalTime>2519</TotalTime>
  <Words>1492</Words>
  <Application>Microsoft Office PowerPoint</Application>
  <PresentationFormat>On-screen Show (4:3)</PresentationFormat>
  <Paragraphs>128</Paragraphs>
  <Slides>37</Slides>
  <Notes>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37</vt:i4>
      </vt:variant>
    </vt:vector>
  </HeadingPairs>
  <TitlesOfParts>
    <vt:vector size="45" baseType="lpstr">
      <vt:lpstr>Calibri</vt:lpstr>
      <vt:lpstr>Cambria Math</vt:lpstr>
      <vt:lpstr>Constantia</vt:lpstr>
      <vt:lpstr>Söhne</vt:lpstr>
      <vt:lpstr>Times New Roman</vt:lpstr>
      <vt:lpstr>Wingdings</vt:lpstr>
      <vt:lpstr>Wingdings 2</vt:lpstr>
      <vt:lpstr>Flow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Exergy Analysis of a 32 MW Coal-Fired Steam Power Plant with Air-Cooled Condenser </dc:title>
  <dc:creator>abc</dc:creator>
  <cp:lastModifiedBy>POOMURUGAN C</cp:lastModifiedBy>
  <cp:revision>267</cp:revision>
  <dcterms:created xsi:type="dcterms:W3CDTF">2013-05-19T12:34:43Z</dcterms:created>
  <dcterms:modified xsi:type="dcterms:W3CDTF">2024-04-15T11:13:47Z</dcterms:modified>
</cp:coreProperties>
</file>